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81DA0-C058-BAB5-D59A-5A2931D66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7EBDBA-F1AD-2B39-FF11-02CB409BB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D64D40-1AB2-07A3-1159-C061F9B9A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7E4CDF-FCA8-1484-9D24-E77A14AF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5DB355-D4AB-7EFB-76A7-671FCB576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12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605C8-B58B-6644-571C-F9B517D7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B7E83B-31C4-1807-D42A-3C7D4E31F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8F685-D9B4-5984-6A2F-EDE090C2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BEAF10-899F-48E3-35C3-84B3A6BA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936AB-611F-74D0-F502-A5E09DB0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7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6C8E5-1BF1-3EE5-A81F-F43D6E37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26579E-1774-DAA1-53D1-F2378FF37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2B9B9A-609E-86C9-22E3-C5E927B8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5A85B9-C5D0-24A4-A759-7A0E70FB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DA640E-9B3C-F260-7AB9-3C1E21FB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564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DA0E8-5DB0-FDF2-C12F-C9A6D344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2915B6-8156-9CAD-15E0-A38C7ED71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C99B7F-1A9E-3B5C-0E89-0D1366FDA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7A3C80-0B13-B068-BDF6-7C069DBCA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0FF877-20C0-5284-822F-43DCEEBD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74403A-AEAF-D204-B72F-A17473BC4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49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7F93DD-B933-75A3-E226-31E208E8B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F766B4-BA8D-B467-0A6D-2638A3297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DE55F8-45FC-5CE3-2302-DF6DD15F3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7F21AD3-6F14-5321-6BF1-43E459058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9699EF4-DB9A-D2AD-4369-BB0781B61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4E0326-71E8-E866-FF6E-D4E800BB0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4A297DB-9BC4-CA4F-C18B-222DEC5E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426B1F-D0AB-AB28-565B-B7F8B31B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55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21978-0287-A38C-A55D-0EE8B7BB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E147E-2531-3A3D-775E-0569D2AB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ED4508-9F4C-788A-E62C-AFA26CA38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FD35C4-640B-2397-404E-F1D62A19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602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F404525-F28E-FCF4-A272-AF39C4FA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7EAADD-DB69-ADC7-065B-B564918B9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ECAF4D-398D-AAB5-C719-A61797CA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02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8796F-3BD7-C972-0918-7BB6E093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F37C5-ED48-93CE-4B3E-B160B896B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0B4C98-D41C-E6AC-426F-963EE36D0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7A2C24-F8FF-C7E5-2D4A-593A0847D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855E61-F7A7-72E9-CBFD-05439E7E3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93F56A-54C8-3E73-CF96-5FD0CEE5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364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1EB106-B8B6-D186-7731-AE1EE7AAC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58A8F4-7F37-4C91-D846-C99BDEAD7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84406D-1890-6F42-D292-F643B32A2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421B86-FA63-581E-CDC9-9F161577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CB8035-CD47-FCFF-CDC5-B3E41ABE4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73607C-7EA9-FAEA-57CA-CFDA8CF5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175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895FB-2E53-9A88-DE36-D30F96E1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740A44-D824-B374-8730-305E6F967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D44F75-088D-57BA-FD27-0539E8F0A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F887EE-77C3-6F17-39D3-DB496939A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1F6FF0-D3E4-3C0B-C1CB-03318CA6E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87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2B75771-167D-D612-044C-F6BC904F8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5BB6E5-AAFC-8AA4-C99C-06BBB7E49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3F366E-78CC-4B41-A8DE-1122D510C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F4E6F1-33D0-9AC3-6C42-E9EE0B626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8DA2E-566A-1B48-3068-9E5DC940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36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0E88B3-479D-9FC9-7630-94A193B0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E3DEF6-4097-A701-B7DB-2147839A2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8EB446-F623-0D1E-FDF0-AF6036362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C43F4-D540-6C4A-8DB0-77FB31EBBE0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DB2D5F-DCB0-5A81-8727-DB5078EDA7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8E1A90-5220-805E-BE86-1E353EB5C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B6D03-1F62-E44D-A86B-1AF8844892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534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C0DD9B-28C1-439B-9E90-07B8C563B265}"/>
              </a:ext>
            </a:extLst>
          </p:cNvPr>
          <p:cNvSpPr txBox="1"/>
          <p:nvPr/>
        </p:nvSpPr>
        <p:spPr>
          <a:xfrm>
            <a:off x="2236665" y="362861"/>
            <a:ext cx="8058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Frise chronologique alimentaire</a:t>
            </a:r>
          </a:p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L’apparition de certains aliments dans l’histoire alimentaire de l’Homme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0C91601-98C1-97ED-1510-B0042535591A}"/>
              </a:ext>
            </a:extLst>
          </p:cNvPr>
          <p:cNvCxnSpPr>
            <a:cxnSpLocks/>
          </p:cNvCxnSpPr>
          <p:nvPr/>
        </p:nvCxnSpPr>
        <p:spPr>
          <a:xfrm flipV="1">
            <a:off x="463677" y="3703684"/>
            <a:ext cx="262749" cy="4229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045F0BA7-0C64-6E0C-BC2F-AABD6EE09A22}"/>
              </a:ext>
            </a:extLst>
          </p:cNvPr>
          <p:cNvSpPr/>
          <p:nvPr/>
        </p:nvSpPr>
        <p:spPr>
          <a:xfrm>
            <a:off x="778754" y="3152170"/>
            <a:ext cx="1331198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Création des outils</a:t>
            </a:r>
          </a:p>
        </p:txBody>
      </p:sp>
      <p:cxnSp>
        <p:nvCxnSpPr>
          <p:cNvPr id="5" name="Connecteur en arc 4">
            <a:extLst>
              <a:ext uri="{FF2B5EF4-FFF2-40B4-BE49-F238E27FC236}">
                <a16:creationId xmlns:a16="http://schemas.microsoft.com/office/drawing/2014/main" id="{5C20F56A-6062-0C2F-74A6-EEAA5F466C5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7316" y="2876345"/>
            <a:ext cx="1206652" cy="26102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rc 5">
            <a:extLst>
              <a:ext uri="{FF2B5EF4-FFF2-40B4-BE49-F238E27FC236}">
                <a16:creationId xmlns:a16="http://schemas.microsoft.com/office/drawing/2014/main" id="{89F2AA4B-02CF-9D75-865B-DA90CF5D3C3F}"/>
              </a:ext>
            </a:extLst>
          </p:cNvPr>
          <p:cNvCxnSpPr>
            <a:cxnSpLocks/>
            <a:stCxn id="4" idx="4"/>
          </p:cNvCxnSpPr>
          <p:nvPr/>
        </p:nvCxnSpPr>
        <p:spPr>
          <a:xfrm rot="16200000" flipH="1">
            <a:off x="1105134" y="4441080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BC551AF-B36E-BEC7-CC42-13900C9FB4F2}"/>
              </a:ext>
            </a:extLst>
          </p:cNvPr>
          <p:cNvSpPr txBox="1"/>
          <p:nvPr/>
        </p:nvSpPr>
        <p:spPr>
          <a:xfrm>
            <a:off x="696350" y="5479157"/>
            <a:ext cx="2425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Chasse et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charognage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6A94C9E-207F-205D-0B0E-FD6FB52FA00F}"/>
              </a:ext>
            </a:extLst>
          </p:cNvPr>
          <p:cNvSpPr/>
          <p:nvPr/>
        </p:nvSpPr>
        <p:spPr>
          <a:xfrm>
            <a:off x="4930427" y="3221420"/>
            <a:ext cx="1503124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Découverte du feu</a:t>
            </a:r>
          </a:p>
        </p:txBody>
      </p:sp>
      <p:cxnSp>
        <p:nvCxnSpPr>
          <p:cNvPr id="9" name="Connecteur en arc 8">
            <a:extLst>
              <a:ext uri="{FF2B5EF4-FFF2-40B4-BE49-F238E27FC236}">
                <a16:creationId xmlns:a16="http://schemas.microsoft.com/office/drawing/2014/main" id="{05793935-5517-FB25-9340-938AB331A4B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50595" y="2535242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0E9AF723-39F2-E36A-6C7B-82F35D5E7B70}"/>
              </a:ext>
            </a:extLst>
          </p:cNvPr>
          <p:cNvSpPr txBox="1"/>
          <p:nvPr/>
        </p:nvSpPr>
        <p:spPr>
          <a:xfrm>
            <a:off x="4626139" y="1581706"/>
            <a:ext cx="222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Viande et poisson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E6B55E8-B668-F556-F4BF-9A2475F74B94}"/>
              </a:ext>
            </a:extLst>
          </p:cNvPr>
          <p:cNvSpPr/>
          <p:nvPr/>
        </p:nvSpPr>
        <p:spPr>
          <a:xfrm>
            <a:off x="7078926" y="3188955"/>
            <a:ext cx="1780022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Sédentarisation de l’homme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C275081-F7F2-7A40-096E-DC5BF0899311}"/>
              </a:ext>
            </a:extLst>
          </p:cNvPr>
          <p:cNvSpPr/>
          <p:nvPr/>
        </p:nvSpPr>
        <p:spPr>
          <a:xfrm>
            <a:off x="9555365" y="3179632"/>
            <a:ext cx="1740521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Augmentation de la population</a:t>
            </a:r>
          </a:p>
        </p:txBody>
      </p:sp>
      <p:cxnSp>
        <p:nvCxnSpPr>
          <p:cNvPr id="13" name="Connecteur en arc 12">
            <a:extLst>
              <a:ext uri="{FF2B5EF4-FFF2-40B4-BE49-F238E27FC236}">
                <a16:creationId xmlns:a16="http://schemas.microsoft.com/office/drawing/2014/main" id="{6BBCD2A3-EE2F-BDA9-7627-9D029F7555B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6291" y="4497391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rc 13">
            <a:extLst>
              <a:ext uri="{FF2B5EF4-FFF2-40B4-BE49-F238E27FC236}">
                <a16:creationId xmlns:a16="http://schemas.microsoft.com/office/drawing/2014/main" id="{0A9B5B38-410C-4F11-86C1-95D67578913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764210" y="2535241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316FD6A-D82A-C5D1-9F53-BC2AF4674CD9}"/>
              </a:ext>
            </a:extLst>
          </p:cNvPr>
          <p:cNvSpPr txBox="1"/>
          <p:nvPr/>
        </p:nvSpPr>
        <p:spPr>
          <a:xfrm>
            <a:off x="11542233" y="3957272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D56D7B2-F343-69D7-BAF6-164C895CF86F}"/>
              </a:ext>
            </a:extLst>
          </p:cNvPr>
          <p:cNvCxnSpPr>
            <a:cxnSpLocks/>
          </p:cNvCxnSpPr>
          <p:nvPr/>
        </p:nvCxnSpPr>
        <p:spPr>
          <a:xfrm>
            <a:off x="8924060" y="3664482"/>
            <a:ext cx="631305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FBC412-67C9-D652-05C9-41A9DC611A77}"/>
              </a:ext>
            </a:extLst>
          </p:cNvPr>
          <p:cNvCxnSpPr>
            <a:cxnSpLocks/>
          </p:cNvCxnSpPr>
          <p:nvPr/>
        </p:nvCxnSpPr>
        <p:spPr>
          <a:xfrm>
            <a:off x="6520348" y="3703845"/>
            <a:ext cx="558578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24866E4-C31B-ACF6-2EA3-66498E54F733}"/>
              </a:ext>
            </a:extLst>
          </p:cNvPr>
          <p:cNvCxnSpPr>
            <a:cxnSpLocks/>
          </p:cNvCxnSpPr>
          <p:nvPr/>
        </p:nvCxnSpPr>
        <p:spPr>
          <a:xfrm>
            <a:off x="2169086" y="3693142"/>
            <a:ext cx="2705963" cy="28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6856713-70B7-06ED-24A6-E6F88B34327D}"/>
              </a:ext>
            </a:extLst>
          </p:cNvPr>
          <p:cNvCxnSpPr>
            <a:cxnSpLocks/>
          </p:cNvCxnSpPr>
          <p:nvPr/>
        </p:nvCxnSpPr>
        <p:spPr>
          <a:xfrm>
            <a:off x="11356771" y="3661668"/>
            <a:ext cx="653644" cy="2114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83CE667-24D7-24AC-CC1F-B3291A5884CC}"/>
              </a:ext>
            </a:extLst>
          </p:cNvPr>
          <p:cNvSpPr txBox="1"/>
          <p:nvPr/>
        </p:nvSpPr>
        <p:spPr>
          <a:xfrm>
            <a:off x="6586923" y="5455596"/>
            <a:ext cx="2107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Lait et céréales 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Viande et poisson 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Plantes +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30BE88-61ED-7BB1-8370-8BD1C0313BF9}"/>
              </a:ext>
            </a:extLst>
          </p:cNvPr>
          <p:cNvSpPr txBox="1"/>
          <p:nvPr/>
        </p:nvSpPr>
        <p:spPr>
          <a:xfrm>
            <a:off x="9152892" y="1369808"/>
            <a:ext cx="29498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Céréales du petit déjeuner+++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Produits laitiers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Sucre +++</a:t>
            </a:r>
          </a:p>
        </p:txBody>
      </p:sp>
      <p:cxnSp>
        <p:nvCxnSpPr>
          <p:cNvPr id="22" name="Connecteur en arc 21">
            <a:extLst>
              <a:ext uri="{FF2B5EF4-FFF2-40B4-BE49-F238E27FC236}">
                <a16:creationId xmlns:a16="http://schemas.microsoft.com/office/drawing/2014/main" id="{5B86718A-00F1-3953-047E-A915F32CC8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96622" y="3834332"/>
            <a:ext cx="1152638" cy="94817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3451A55-F6D5-2FB2-C927-C1DBBAA2B00B}"/>
              </a:ext>
            </a:extLst>
          </p:cNvPr>
          <p:cNvSpPr txBox="1"/>
          <p:nvPr/>
        </p:nvSpPr>
        <p:spPr>
          <a:xfrm>
            <a:off x="8680160" y="4866393"/>
            <a:ext cx="3381516" cy="923330"/>
          </a:xfrm>
          <a:prstGeom prst="rect">
            <a:avLst/>
          </a:prstGeom>
          <a:noFill/>
          <a:ln>
            <a:solidFill>
              <a:schemeClr val="accent6">
                <a:alpha val="53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Appertisation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(boite de conserve)(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1810)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Pasteurisation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(du lait)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(1886)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Lyophilisation (1906)</a:t>
            </a:r>
          </a:p>
        </p:txBody>
      </p:sp>
      <p:cxnSp>
        <p:nvCxnSpPr>
          <p:cNvPr id="24" name="Connecteur en arc 23">
            <a:extLst>
              <a:ext uri="{FF2B5EF4-FFF2-40B4-BE49-F238E27FC236}">
                <a16:creationId xmlns:a16="http://schemas.microsoft.com/office/drawing/2014/main" id="{4929123E-C63E-3F6E-B7CF-7DC1446E603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670560" y="4073617"/>
            <a:ext cx="1156257" cy="40155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B49F22D-D891-8248-EAF5-F69D35714387}"/>
              </a:ext>
            </a:extLst>
          </p:cNvPr>
          <p:cNvSpPr txBox="1"/>
          <p:nvPr/>
        </p:nvSpPr>
        <p:spPr>
          <a:xfrm>
            <a:off x="9862607" y="45109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BDFA42-764A-4388-79B2-C8FCAFCBD6D9}"/>
              </a:ext>
            </a:extLst>
          </p:cNvPr>
          <p:cNvSpPr txBox="1"/>
          <p:nvPr/>
        </p:nvSpPr>
        <p:spPr>
          <a:xfrm>
            <a:off x="11032248" y="4475726"/>
            <a:ext cx="53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+++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3070664-A239-26A2-5846-1EC6D98D7613}"/>
              </a:ext>
            </a:extLst>
          </p:cNvPr>
          <p:cNvSpPr txBox="1"/>
          <p:nvPr/>
        </p:nvSpPr>
        <p:spPr>
          <a:xfrm>
            <a:off x="89263" y="1777232"/>
            <a:ext cx="1890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Insectes +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B63C360-B9B5-FE3E-156D-8A666E22CD43}"/>
              </a:ext>
            </a:extLst>
          </p:cNvPr>
          <p:cNvSpPr txBox="1"/>
          <p:nvPr/>
        </p:nvSpPr>
        <p:spPr>
          <a:xfrm>
            <a:off x="0" y="4070959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-3.2 M d’années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355099-68FC-51F5-67FE-82B720432A58}"/>
              </a:ext>
            </a:extLst>
          </p:cNvPr>
          <p:cNvSpPr txBox="1"/>
          <p:nvPr/>
        </p:nvSpPr>
        <p:spPr>
          <a:xfrm>
            <a:off x="10828447" y="2638097"/>
            <a:ext cx="1163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E note sa date de naissance et place 1 flèche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D95846-1536-1840-2DD3-37798EDD0E2B}"/>
              </a:ext>
            </a:extLst>
          </p:cNvPr>
          <p:cNvSpPr txBox="1"/>
          <p:nvPr/>
        </p:nvSpPr>
        <p:spPr>
          <a:xfrm>
            <a:off x="6306728" y="4014061"/>
            <a:ext cx="128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-10 000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Néolithique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FF036D7-541D-864A-E12C-EA4698BC8B36}"/>
              </a:ext>
            </a:extLst>
          </p:cNvPr>
          <p:cNvSpPr txBox="1"/>
          <p:nvPr/>
        </p:nvSpPr>
        <p:spPr>
          <a:xfrm>
            <a:off x="4241382" y="4100517"/>
            <a:ext cx="1384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- 600 000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95F3B2E-83B2-2E69-2D06-182922CF5E93}"/>
              </a:ext>
            </a:extLst>
          </p:cNvPr>
          <p:cNvSpPr txBox="1"/>
          <p:nvPr/>
        </p:nvSpPr>
        <p:spPr>
          <a:xfrm>
            <a:off x="8755645" y="3980265"/>
            <a:ext cx="177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1789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Epoque contemporaine</a:t>
            </a:r>
          </a:p>
        </p:txBody>
      </p:sp>
    </p:spTree>
    <p:extLst>
      <p:ext uri="{BB962C8B-B14F-4D97-AF65-F5344CB8AC3E}">
        <p14:creationId xmlns:p14="http://schemas.microsoft.com/office/powerpoint/2010/main" val="80551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C0DD9B-28C1-439B-9E90-07B8C563B265}"/>
              </a:ext>
            </a:extLst>
          </p:cNvPr>
          <p:cNvSpPr txBox="1"/>
          <p:nvPr/>
        </p:nvSpPr>
        <p:spPr>
          <a:xfrm>
            <a:off x="2236665" y="362861"/>
            <a:ext cx="8058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Frise chronologique alimentaire</a:t>
            </a:r>
          </a:p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L’apparition de certains aliments dans l’histoire alimentaire de l’Homme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0C91601-98C1-97ED-1510-B0042535591A}"/>
              </a:ext>
            </a:extLst>
          </p:cNvPr>
          <p:cNvCxnSpPr>
            <a:cxnSpLocks/>
          </p:cNvCxnSpPr>
          <p:nvPr/>
        </p:nvCxnSpPr>
        <p:spPr>
          <a:xfrm flipV="1">
            <a:off x="463677" y="3703684"/>
            <a:ext cx="262749" cy="4229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045F0BA7-0C64-6E0C-BC2F-AABD6EE09A22}"/>
              </a:ext>
            </a:extLst>
          </p:cNvPr>
          <p:cNvSpPr/>
          <p:nvPr/>
        </p:nvSpPr>
        <p:spPr>
          <a:xfrm>
            <a:off x="778754" y="3152170"/>
            <a:ext cx="1331198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Création des outils</a:t>
            </a:r>
          </a:p>
        </p:txBody>
      </p:sp>
      <p:cxnSp>
        <p:nvCxnSpPr>
          <p:cNvPr id="5" name="Connecteur en arc 4">
            <a:extLst>
              <a:ext uri="{FF2B5EF4-FFF2-40B4-BE49-F238E27FC236}">
                <a16:creationId xmlns:a16="http://schemas.microsoft.com/office/drawing/2014/main" id="{5C20F56A-6062-0C2F-74A6-EEAA5F466C5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7316" y="2876345"/>
            <a:ext cx="1206652" cy="26102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rc 5">
            <a:extLst>
              <a:ext uri="{FF2B5EF4-FFF2-40B4-BE49-F238E27FC236}">
                <a16:creationId xmlns:a16="http://schemas.microsoft.com/office/drawing/2014/main" id="{89F2AA4B-02CF-9D75-865B-DA90CF5D3C3F}"/>
              </a:ext>
            </a:extLst>
          </p:cNvPr>
          <p:cNvCxnSpPr>
            <a:cxnSpLocks/>
            <a:stCxn id="4" idx="4"/>
          </p:cNvCxnSpPr>
          <p:nvPr/>
        </p:nvCxnSpPr>
        <p:spPr>
          <a:xfrm rot="16200000" flipH="1">
            <a:off x="1105134" y="4441080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BC551AF-B36E-BEC7-CC42-13900C9FB4F2}"/>
              </a:ext>
            </a:extLst>
          </p:cNvPr>
          <p:cNvSpPr txBox="1"/>
          <p:nvPr/>
        </p:nvSpPr>
        <p:spPr>
          <a:xfrm>
            <a:off x="696350" y="5479157"/>
            <a:ext cx="2425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Chasse et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charognage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6A94C9E-207F-205D-0B0E-FD6FB52FA00F}"/>
              </a:ext>
            </a:extLst>
          </p:cNvPr>
          <p:cNvSpPr/>
          <p:nvPr/>
        </p:nvSpPr>
        <p:spPr>
          <a:xfrm>
            <a:off x="4930427" y="3221420"/>
            <a:ext cx="1503124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Découverte du feu</a:t>
            </a:r>
          </a:p>
        </p:txBody>
      </p:sp>
      <p:cxnSp>
        <p:nvCxnSpPr>
          <p:cNvPr id="9" name="Connecteur en arc 8">
            <a:extLst>
              <a:ext uri="{FF2B5EF4-FFF2-40B4-BE49-F238E27FC236}">
                <a16:creationId xmlns:a16="http://schemas.microsoft.com/office/drawing/2014/main" id="{05793935-5517-FB25-9340-938AB331A4B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50595" y="2535242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0E9AF723-39F2-E36A-6C7B-82F35D5E7B70}"/>
              </a:ext>
            </a:extLst>
          </p:cNvPr>
          <p:cNvSpPr txBox="1"/>
          <p:nvPr/>
        </p:nvSpPr>
        <p:spPr>
          <a:xfrm>
            <a:off x="4626139" y="1581706"/>
            <a:ext cx="222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Viande et poisson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E6B55E8-B668-F556-F4BF-9A2475F74B94}"/>
              </a:ext>
            </a:extLst>
          </p:cNvPr>
          <p:cNvSpPr/>
          <p:nvPr/>
        </p:nvSpPr>
        <p:spPr>
          <a:xfrm>
            <a:off x="7078926" y="3188955"/>
            <a:ext cx="1780022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Sédentarisation de l’homme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C275081-F7F2-7A40-096E-DC5BF0899311}"/>
              </a:ext>
            </a:extLst>
          </p:cNvPr>
          <p:cNvSpPr/>
          <p:nvPr/>
        </p:nvSpPr>
        <p:spPr>
          <a:xfrm>
            <a:off x="9555365" y="3179632"/>
            <a:ext cx="1740521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Augmentation de la population</a:t>
            </a:r>
          </a:p>
        </p:txBody>
      </p:sp>
      <p:cxnSp>
        <p:nvCxnSpPr>
          <p:cNvPr id="13" name="Connecteur en arc 12">
            <a:extLst>
              <a:ext uri="{FF2B5EF4-FFF2-40B4-BE49-F238E27FC236}">
                <a16:creationId xmlns:a16="http://schemas.microsoft.com/office/drawing/2014/main" id="{6BBCD2A3-EE2F-BDA9-7627-9D029F7555B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6291" y="4497391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rc 13">
            <a:extLst>
              <a:ext uri="{FF2B5EF4-FFF2-40B4-BE49-F238E27FC236}">
                <a16:creationId xmlns:a16="http://schemas.microsoft.com/office/drawing/2014/main" id="{0A9B5B38-410C-4F11-86C1-95D67578913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764210" y="2535241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316FD6A-D82A-C5D1-9F53-BC2AF4674CD9}"/>
              </a:ext>
            </a:extLst>
          </p:cNvPr>
          <p:cNvSpPr txBox="1"/>
          <p:nvPr/>
        </p:nvSpPr>
        <p:spPr>
          <a:xfrm>
            <a:off x="11542233" y="3957272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D56D7B2-F343-69D7-BAF6-164C895CF86F}"/>
              </a:ext>
            </a:extLst>
          </p:cNvPr>
          <p:cNvCxnSpPr>
            <a:cxnSpLocks/>
          </p:cNvCxnSpPr>
          <p:nvPr/>
        </p:nvCxnSpPr>
        <p:spPr>
          <a:xfrm>
            <a:off x="8924060" y="3664482"/>
            <a:ext cx="631305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FBC412-67C9-D652-05C9-41A9DC611A77}"/>
              </a:ext>
            </a:extLst>
          </p:cNvPr>
          <p:cNvCxnSpPr>
            <a:cxnSpLocks/>
          </p:cNvCxnSpPr>
          <p:nvPr/>
        </p:nvCxnSpPr>
        <p:spPr>
          <a:xfrm>
            <a:off x="6520348" y="3703845"/>
            <a:ext cx="558578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24866E4-C31B-ACF6-2EA3-66498E54F733}"/>
              </a:ext>
            </a:extLst>
          </p:cNvPr>
          <p:cNvCxnSpPr>
            <a:cxnSpLocks/>
          </p:cNvCxnSpPr>
          <p:nvPr/>
        </p:nvCxnSpPr>
        <p:spPr>
          <a:xfrm>
            <a:off x="2169086" y="3693142"/>
            <a:ext cx="2705963" cy="28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6856713-70B7-06ED-24A6-E6F88B34327D}"/>
              </a:ext>
            </a:extLst>
          </p:cNvPr>
          <p:cNvCxnSpPr>
            <a:cxnSpLocks/>
          </p:cNvCxnSpPr>
          <p:nvPr/>
        </p:nvCxnSpPr>
        <p:spPr>
          <a:xfrm>
            <a:off x="11356771" y="3661668"/>
            <a:ext cx="653644" cy="2114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83CE667-24D7-24AC-CC1F-B3291A5884CC}"/>
              </a:ext>
            </a:extLst>
          </p:cNvPr>
          <p:cNvSpPr txBox="1"/>
          <p:nvPr/>
        </p:nvSpPr>
        <p:spPr>
          <a:xfrm>
            <a:off x="6586923" y="5455596"/>
            <a:ext cx="2107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Lait et céréales 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Viande et poisson 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Plantes +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30BE88-61ED-7BB1-8370-8BD1C0313BF9}"/>
              </a:ext>
            </a:extLst>
          </p:cNvPr>
          <p:cNvSpPr txBox="1"/>
          <p:nvPr/>
        </p:nvSpPr>
        <p:spPr>
          <a:xfrm>
            <a:off x="9152892" y="1369808"/>
            <a:ext cx="29498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Céréales du petit déjeuner+++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Produits laitiers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Sucre +++</a:t>
            </a:r>
          </a:p>
        </p:txBody>
      </p:sp>
      <p:cxnSp>
        <p:nvCxnSpPr>
          <p:cNvPr id="22" name="Connecteur en arc 21">
            <a:extLst>
              <a:ext uri="{FF2B5EF4-FFF2-40B4-BE49-F238E27FC236}">
                <a16:creationId xmlns:a16="http://schemas.microsoft.com/office/drawing/2014/main" id="{5B86718A-00F1-3953-047E-A915F32CC8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96622" y="3834332"/>
            <a:ext cx="1152638" cy="94817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3451A55-F6D5-2FB2-C927-C1DBBAA2B00B}"/>
              </a:ext>
            </a:extLst>
          </p:cNvPr>
          <p:cNvSpPr txBox="1"/>
          <p:nvPr/>
        </p:nvSpPr>
        <p:spPr>
          <a:xfrm>
            <a:off x="8680160" y="4866393"/>
            <a:ext cx="3381516" cy="923330"/>
          </a:xfrm>
          <a:prstGeom prst="rect">
            <a:avLst/>
          </a:prstGeom>
          <a:noFill/>
          <a:ln>
            <a:solidFill>
              <a:schemeClr val="accent6">
                <a:alpha val="53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Appertisation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(boite de conserve)(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1810)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Pasteurisation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(du lait)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(1886)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Lyophilisation (1906)</a:t>
            </a:r>
          </a:p>
        </p:txBody>
      </p:sp>
      <p:cxnSp>
        <p:nvCxnSpPr>
          <p:cNvPr id="24" name="Connecteur en arc 23">
            <a:extLst>
              <a:ext uri="{FF2B5EF4-FFF2-40B4-BE49-F238E27FC236}">
                <a16:creationId xmlns:a16="http://schemas.microsoft.com/office/drawing/2014/main" id="{4929123E-C63E-3F6E-B7CF-7DC1446E603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670560" y="4073617"/>
            <a:ext cx="1156257" cy="40155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B49F22D-D891-8248-EAF5-F69D35714387}"/>
              </a:ext>
            </a:extLst>
          </p:cNvPr>
          <p:cNvSpPr txBox="1"/>
          <p:nvPr/>
        </p:nvSpPr>
        <p:spPr>
          <a:xfrm>
            <a:off x="9862607" y="45109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BDFA42-764A-4388-79B2-C8FCAFCBD6D9}"/>
              </a:ext>
            </a:extLst>
          </p:cNvPr>
          <p:cNvSpPr txBox="1"/>
          <p:nvPr/>
        </p:nvSpPr>
        <p:spPr>
          <a:xfrm>
            <a:off x="11032248" y="4475726"/>
            <a:ext cx="53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+++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3070664-A239-26A2-5846-1EC6D98D7613}"/>
              </a:ext>
            </a:extLst>
          </p:cNvPr>
          <p:cNvSpPr txBox="1"/>
          <p:nvPr/>
        </p:nvSpPr>
        <p:spPr>
          <a:xfrm>
            <a:off x="89263" y="1777232"/>
            <a:ext cx="1890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Baies, plantes 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Insectes +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B63C360-B9B5-FE3E-156D-8A666E22CD43}"/>
              </a:ext>
            </a:extLst>
          </p:cNvPr>
          <p:cNvSpPr txBox="1"/>
          <p:nvPr/>
        </p:nvSpPr>
        <p:spPr>
          <a:xfrm>
            <a:off x="0" y="4070959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-3.2 M d’années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355099-68FC-51F5-67FE-82B720432A58}"/>
              </a:ext>
            </a:extLst>
          </p:cNvPr>
          <p:cNvSpPr txBox="1"/>
          <p:nvPr/>
        </p:nvSpPr>
        <p:spPr>
          <a:xfrm>
            <a:off x="10828447" y="2638097"/>
            <a:ext cx="1163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Ma date de naissance: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D95846-1536-1840-2DD3-37798EDD0E2B}"/>
              </a:ext>
            </a:extLst>
          </p:cNvPr>
          <p:cNvSpPr txBox="1"/>
          <p:nvPr/>
        </p:nvSpPr>
        <p:spPr>
          <a:xfrm>
            <a:off x="6306728" y="4014061"/>
            <a:ext cx="128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-10 000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Néolithique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FF036D7-541D-864A-E12C-EA4698BC8B36}"/>
              </a:ext>
            </a:extLst>
          </p:cNvPr>
          <p:cNvSpPr txBox="1"/>
          <p:nvPr/>
        </p:nvSpPr>
        <p:spPr>
          <a:xfrm>
            <a:off x="4241382" y="4100517"/>
            <a:ext cx="1384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- 600 000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95F3B2E-83B2-2E69-2D06-182922CF5E93}"/>
              </a:ext>
            </a:extLst>
          </p:cNvPr>
          <p:cNvSpPr txBox="1"/>
          <p:nvPr/>
        </p:nvSpPr>
        <p:spPr>
          <a:xfrm>
            <a:off x="8755645" y="3980265"/>
            <a:ext cx="177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1789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Epoque contemporaine</a:t>
            </a:r>
          </a:p>
        </p:txBody>
      </p:sp>
    </p:spTree>
    <p:extLst>
      <p:ext uri="{BB962C8B-B14F-4D97-AF65-F5344CB8AC3E}">
        <p14:creationId xmlns:p14="http://schemas.microsoft.com/office/powerpoint/2010/main" val="1149271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C0DD9B-28C1-439B-9E90-07B8C563B265}"/>
              </a:ext>
            </a:extLst>
          </p:cNvPr>
          <p:cNvSpPr txBox="1"/>
          <p:nvPr/>
        </p:nvSpPr>
        <p:spPr>
          <a:xfrm>
            <a:off x="2236665" y="362861"/>
            <a:ext cx="8058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Frise chronologique alimentaire</a:t>
            </a:r>
          </a:p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L’apparition de certains aliments dans l’histoire alimentaire de l’Homme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0C91601-98C1-97ED-1510-B0042535591A}"/>
              </a:ext>
            </a:extLst>
          </p:cNvPr>
          <p:cNvCxnSpPr>
            <a:cxnSpLocks/>
          </p:cNvCxnSpPr>
          <p:nvPr/>
        </p:nvCxnSpPr>
        <p:spPr>
          <a:xfrm flipV="1">
            <a:off x="463677" y="3703684"/>
            <a:ext cx="262749" cy="4229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045F0BA7-0C64-6E0C-BC2F-AABD6EE09A22}"/>
              </a:ext>
            </a:extLst>
          </p:cNvPr>
          <p:cNvSpPr/>
          <p:nvPr/>
        </p:nvSpPr>
        <p:spPr>
          <a:xfrm>
            <a:off x="778754" y="3152170"/>
            <a:ext cx="1331198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Connecteur en arc 4">
            <a:extLst>
              <a:ext uri="{FF2B5EF4-FFF2-40B4-BE49-F238E27FC236}">
                <a16:creationId xmlns:a16="http://schemas.microsoft.com/office/drawing/2014/main" id="{5C20F56A-6062-0C2F-74A6-EEAA5F466C5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7316" y="2876345"/>
            <a:ext cx="1206652" cy="26102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rc 5">
            <a:extLst>
              <a:ext uri="{FF2B5EF4-FFF2-40B4-BE49-F238E27FC236}">
                <a16:creationId xmlns:a16="http://schemas.microsoft.com/office/drawing/2014/main" id="{89F2AA4B-02CF-9D75-865B-DA90CF5D3C3F}"/>
              </a:ext>
            </a:extLst>
          </p:cNvPr>
          <p:cNvCxnSpPr>
            <a:cxnSpLocks/>
            <a:stCxn id="4" idx="4"/>
          </p:cNvCxnSpPr>
          <p:nvPr/>
        </p:nvCxnSpPr>
        <p:spPr>
          <a:xfrm rot="16200000" flipH="1">
            <a:off x="1105134" y="4441080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BC551AF-B36E-BEC7-CC42-13900C9FB4F2}"/>
              </a:ext>
            </a:extLst>
          </p:cNvPr>
          <p:cNvSpPr txBox="1"/>
          <p:nvPr/>
        </p:nvSpPr>
        <p:spPr>
          <a:xfrm>
            <a:off x="1167929" y="5479157"/>
            <a:ext cx="2107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6A94C9E-207F-205D-0B0E-FD6FB52FA00F}"/>
              </a:ext>
            </a:extLst>
          </p:cNvPr>
          <p:cNvSpPr/>
          <p:nvPr/>
        </p:nvSpPr>
        <p:spPr>
          <a:xfrm>
            <a:off x="4930427" y="3221420"/>
            <a:ext cx="1503124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cxnSp>
        <p:nvCxnSpPr>
          <p:cNvPr id="9" name="Connecteur en arc 8">
            <a:extLst>
              <a:ext uri="{FF2B5EF4-FFF2-40B4-BE49-F238E27FC236}">
                <a16:creationId xmlns:a16="http://schemas.microsoft.com/office/drawing/2014/main" id="{05793935-5517-FB25-9340-938AB331A4B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50595" y="2535242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0E9AF723-39F2-E36A-6C7B-82F35D5E7B70}"/>
              </a:ext>
            </a:extLst>
          </p:cNvPr>
          <p:cNvSpPr txBox="1"/>
          <p:nvPr/>
        </p:nvSpPr>
        <p:spPr>
          <a:xfrm>
            <a:off x="4627993" y="1581706"/>
            <a:ext cx="2057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E6B55E8-B668-F556-F4BF-9A2475F74B94}"/>
              </a:ext>
            </a:extLst>
          </p:cNvPr>
          <p:cNvSpPr/>
          <p:nvPr/>
        </p:nvSpPr>
        <p:spPr>
          <a:xfrm>
            <a:off x="7078926" y="3188955"/>
            <a:ext cx="1780022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C275081-F7F2-7A40-096E-DC5BF0899311}"/>
              </a:ext>
            </a:extLst>
          </p:cNvPr>
          <p:cNvSpPr/>
          <p:nvPr/>
        </p:nvSpPr>
        <p:spPr>
          <a:xfrm>
            <a:off x="9555365" y="3179632"/>
            <a:ext cx="1740521" cy="949691"/>
          </a:xfrm>
          <a:prstGeom prst="ellipse">
            <a:avLst/>
          </a:prstGeom>
          <a:solidFill>
            <a:schemeClr val="accent1">
              <a:alpha val="4273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necteur en arc 12">
            <a:extLst>
              <a:ext uri="{FF2B5EF4-FFF2-40B4-BE49-F238E27FC236}">
                <a16:creationId xmlns:a16="http://schemas.microsoft.com/office/drawing/2014/main" id="{6BBCD2A3-EE2F-BDA9-7627-9D029F7555B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6291" y="4497391"/>
            <a:ext cx="1344036" cy="66559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rc 13">
            <a:extLst>
              <a:ext uri="{FF2B5EF4-FFF2-40B4-BE49-F238E27FC236}">
                <a16:creationId xmlns:a16="http://schemas.microsoft.com/office/drawing/2014/main" id="{0A9B5B38-410C-4F11-86C1-95D67578913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764210" y="2535241"/>
            <a:ext cx="979070" cy="3437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316FD6A-D82A-C5D1-9F53-BC2AF4674CD9}"/>
              </a:ext>
            </a:extLst>
          </p:cNvPr>
          <p:cNvSpPr txBox="1"/>
          <p:nvPr/>
        </p:nvSpPr>
        <p:spPr>
          <a:xfrm>
            <a:off x="11542233" y="3957272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D56D7B2-F343-69D7-BAF6-164C895CF86F}"/>
              </a:ext>
            </a:extLst>
          </p:cNvPr>
          <p:cNvCxnSpPr>
            <a:cxnSpLocks/>
          </p:cNvCxnSpPr>
          <p:nvPr/>
        </p:nvCxnSpPr>
        <p:spPr>
          <a:xfrm>
            <a:off x="8924060" y="3664482"/>
            <a:ext cx="631305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FBC412-67C9-D652-05C9-41A9DC611A77}"/>
              </a:ext>
            </a:extLst>
          </p:cNvPr>
          <p:cNvCxnSpPr>
            <a:cxnSpLocks/>
          </p:cNvCxnSpPr>
          <p:nvPr/>
        </p:nvCxnSpPr>
        <p:spPr>
          <a:xfrm>
            <a:off x="6520348" y="3703845"/>
            <a:ext cx="558578" cy="0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24866E4-C31B-ACF6-2EA3-66498E54F733}"/>
              </a:ext>
            </a:extLst>
          </p:cNvPr>
          <p:cNvCxnSpPr>
            <a:cxnSpLocks/>
          </p:cNvCxnSpPr>
          <p:nvPr/>
        </p:nvCxnSpPr>
        <p:spPr>
          <a:xfrm>
            <a:off x="2169086" y="3693142"/>
            <a:ext cx="2705963" cy="28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6856713-70B7-06ED-24A6-E6F88B34327D}"/>
              </a:ext>
            </a:extLst>
          </p:cNvPr>
          <p:cNvCxnSpPr>
            <a:cxnSpLocks/>
          </p:cNvCxnSpPr>
          <p:nvPr/>
        </p:nvCxnSpPr>
        <p:spPr>
          <a:xfrm>
            <a:off x="11356771" y="3661668"/>
            <a:ext cx="653644" cy="2114"/>
          </a:xfrm>
          <a:prstGeom prst="straightConnector1">
            <a:avLst/>
          </a:prstGeom>
          <a:ln w="22225" cap="rnd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83CE667-24D7-24AC-CC1F-B3291A5884CC}"/>
              </a:ext>
            </a:extLst>
          </p:cNvPr>
          <p:cNvSpPr txBox="1"/>
          <p:nvPr/>
        </p:nvSpPr>
        <p:spPr>
          <a:xfrm>
            <a:off x="6433550" y="5455596"/>
            <a:ext cx="2107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Plantes +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30BE88-61ED-7BB1-8370-8BD1C0313BF9}"/>
              </a:ext>
            </a:extLst>
          </p:cNvPr>
          <p:cNvSpPr txBox="1"/>
          <p:nvPr/>
        </p:nvSpPr>
        <p:spPr>
          <a:xfrm>
            <a:off x="9712411" y="1369808"/>
            <a:ext cx="2279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</a:p>
        </p:txBody>
      </p:sp>
      <p:cxnSp>
        <p:nvCxnSpPr>
          <p:cNvPr id="22" name="Connecteur en arc 21">
            <a:extLst>
              <a:ext uri="{FF2B5EF4-FFF2-40B4-BE49-F238E27FC236}">
                <a16:creationId xmlns:a16="http://schemas.microsoft.com/office/drawing/2014/main" id="{5B86718A-00F1-3953-047E-A915F32CC8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96622" y="3834332"/>
            <a:ext cx="1152638" cy="94817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3451A55-F6D5-2FB2-C927-C1DBBAA2B00B}"/>
              </a:ext>
            </a:extLst>
          </p:cNvPr>
          <p:cNvSpPr txBox="1"/>
          <p:nvPr/>
        </p:nvSpPr>
        <p:spPr>
          <a:xfrm>
            <a:off x="8680160" y="4866393"/>
            <a:ext cx="3381516" cy="861774"/>
          </a:xfrm>
          <a:prstGeom prst="rect">
            <a:avLst/>
          </a:prstGeom>
          <a:noFill/>
          <a:ln>
            <a:solidFill>
              <a:schemeClr val="accent6">
                <a:alpha val="53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1810)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(1886)</a:t>
            </a:r>
          </a:p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(1906)</a:t>
            </a:r>
          </a:p>
        </p:txBody>
      </p:sp>
      <p:cxnSp>
        <p:nvCxnSpPr>
          <p:cNvPr id="24" name="Connecteur en arc 23">
            <a:extLst>
              <a:ext uri="{FF2B5EF4-FFF2-40B4-BE49-F238E27FC236}">
                <a16:creationId xmlns:a16="http://schemas.microsoft.com/office/drawing/2014/main" id="{4929123E-C63E-3F6E-B7CF-7DC1446E603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670560" y="4073617"/>
            <a:ext cx="1156257" cy="40155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B49F22D-D891-8248-EAF5-F69D35714387}"/>
              </a:ext>
            </a:extLst>
          </p:cNvPr>
          <p:cNvSpPr txBox="1"/>
          <p:nvPr/>
        </p:nvSpPr>
        <p:spPr>
          <a:xfrm>
            <a:off x="9862607" y="45109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BDFA42-764A-4388-79B2-C8FCAFCBD6D9}"/>
              </a:ext>
            </a:extLst>
          </p:cNvPr>
          <p:cNvSpPr txBox="1"/>
          <p:nvPr/>
        </p:nvSpPr>
        <p:spPr>
          <a:xfrm>
            <a:off x="11032248" y="4475726"/>
            <a:ext cx="53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+++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3070664-A239-26A2-5846-1EC6D98D7613}"/>
              </a:ext>
            </a:extLst>
          </p:cNvPr>
          <p:cNvSpPr txBox="1"/>
          <p:nvPr/>
        </p:nvSpPr>
        <p:spPr>
          <a:xfrm>
            <a:off x="470777" y="1777232"/>
            <a:ext cx="1639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	+++</a:t>
            </a:r>
          </a:p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Insectes +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B63C360-B9B5-FE3E-156D-8A666E22CD43}"/>
              </a:ext>
            </a:extLst>
          </p:cNvPr>
          <p:cNvSpPr txBox="1"/>
          <p:nvPr/>
        </p:nvSpPr>
        <p:spPr>
          <a:xfrm>
            <a:off x="0" y="4070959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-3.2 M d’années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355099-68FC-51F5-67FE-82B720432A58}"/>
              </a:ext>
            </a:extLst>
          </p:cNvPr>
          <p:cNvSpPr txBox="1"/>
          <p:nvPr/>
        </p:nvSpPr>
        <p:spPr>
          <a:xfrm>
            <a:off x="10828447" y="2638097"/>
            <a:ext cx="1163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Ma date de naissance: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D95846-1536-1840-2DD3-37798EDD0E2B}"/>
              </a:ext>
            </a:extLst>
          </p:cNvPr>
          <p:cNvSpPr txBox="1"/>
          <p:nvPr/>
        </p:nvSpPr>
        <p:spPr>
          <a:xfrm>
            <a:off x="6306728" y="4014061"/>
            <a:ext cx="128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-10 000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Néolithique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FF036D7-541D-864A-E12C-EA4698BC8B36}"/>
              </a:ext>
            </a:extLst>
          </p:cNvPr>
          <p:cNvSpPr txBox="1"/>
          <p:nvPr/>
        </p:nvSpPr>
        <p:spPr>
          <a:xfrm>
            <a:off x="4241382" y="4100517"/>
            <a:ext cx="1384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- 600 000 années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Paléolithique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95F3B2E-83B2-2E69-2D06-182922CF5E93}"/>
              </a:ext>
            </a:extLst>
          </p:cNvPr>
          <p:cNvSpPr txBox="1"/>
          <p:nvPr/>
        </p:nvSpPr>
        <p:spPr>
          <a:xfrm>
            <a:off x="8755645" y="3980265"/>
            <a:ext cx="177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1789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Epoque contemporaine</a:t>
            </a:r>
          </a:p>
        </p:txBody>
      </p:sp>
    </p:spTree>
    <p:extLst>
      <p:ext uri="{BB962C8B-B14F-4D97-AF65-F5344CB8AC3E}">
        <p14:creationId xmlns:p14="http://schemas.microsoft.com/office/powerpoint/2010/main" val="19924219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294</Words>
  <Application>Microsoft Macintosh PowerPoint</Application>
  <PresentationFormat>Grand écran</PresentationFormat>
  <Paragraphs>95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CARRERA Laetitia</dc:creator>
  <cp:lastModifiedBy>CARRERA Laetitia</cp:lastModifiedBy>
  <cp:revision>12</cp:revision>
  <dcterms:created xsi:type="dcterms:W3CDTF">2022-04-19T19:23:30Z</dcterms:created>
  <dcterms:modified xsi:type="dcterms:W3CDTF">2022-06-03T16:28:41Z</dcterms:modified>
</cp:coreProperties>
</file>