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D3AD7-AF7A-4B04-B31E-AD2561F255A3}" type="datetimeFigureOut">
              <a:rPr lang="fr-CH" smtClean="0"/>
              <a:t>27.10.21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F91FD-06A9-4F34-B017-73DF9281C1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89003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sz="1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comprendre pourquoi nous ne pouvons croire au fait que les deux zones grises sont identiques il faut identifier les éléments inducteurs qui créent l'illusion : </a:t>
            </a:r>
            <a:br>
              <a:rPr lang="fr-CH" sz="1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D'une part il y a ici un effet bien connu d'illusion de couleur : Le cerveau distingue les couleurs par rapport au milieu environnant, ainsi la zone A parait plus foncé car elle est entourée de carreaux clairs et à l'inverse la zone B parait plus claire du fait des carreaux plus foncés autour d'elle. </a:t>
            </a:r>
            <a:br>
              <a:rPr lang="fr-CH" sz="1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Un autre facteur accentue fortement l'illusion, notre vécu joue sur notre perception, en effet nous connaissons bien les damiers : un damier est un ensemble de cases alternativement d'une couleur foncé puis d'une autre claire. Ainsi, dans l'ordre logique du damier, la zone B appartient à la suite des carreaux clairs. Pourtant, du fait de l'ombre, la zone B est bien plus foncé que les autres carreaux clairs, le cerveau corrige donc la nuance apporté par l'ombre et "éclaircie" la zone B.</a:t>
            </a:r>
            <a:endParaRPr lang="fr-CH" sz="10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H" sz="1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L'addition de ces deux facteurs crée une illusions impressionnante et impossible à contourner : vous savez bien que c'est une illusion mais pourtant vous n'arrivez pas à vous convaincre que les deux zones sont rigoureusement identiques. </a:t>
            </a:r>
            <a:endParaRPr lang="fr-CH" sz="10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6B2BB-1053-42AA-8A94-10A46A1F153E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6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9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5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81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8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54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90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6B90-63E8-458F-8F52-3886D50D35D0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45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1402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63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727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090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4544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8180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61816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05452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4908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865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52903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61" indent="0">
              <a:buNone/>
              <a:defRPr sz="1900" b="1"/>
            </a:lvl2pPr>
            <a:lvl3pPr marL="872722" indent="0">
              <a:buNone/>
              <a:defRPr sz="1800" b="1"/>
            </a:lvl3pPr>
            <a:lvl4pPr marL="1309083" indent="0">
              <a:buNone/>
              <a:defRPr sz="1500" b="1"/>
            </a:lvl4pPr>
            <a:lvl5pPr marL="1745445" indent="0">
              <a:buNone/>
              <a:defRPr sz="1500" b="1"/>
            </a:lvl5pPr>
            <a:lvl6pPr marL="2181806" indent="0">
              <a:buNone/>
              <a:defRPr sz="1500" b="1"/>
            </a:lvl6pPr>
            <a:lvl7pPr marL="2618167" indent="0">
              <a:buNone/>
              <a:defRPr sz="1500" b="1"/>
            </a:lvl7pPr>
            <a:lvl8pPr marL="3054529" indent="0">
              <a:buNone/>
              <a:defRPr sz="1500" b="1"/>
            </a:lvl8pPr>
            <a:lvl9pPr marL="3490890" indent="0">
              <a:buNone/>
              <a:defRPr sz="15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5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61" indent="0">
              <a:buNone/>
              <a:defRPr sz="1900" b="1"/>
            </a:lvl2pPr>
            <a:lvl3pPr marL="872722" indent="0">
              <a:buNone/>
              <a:defRPr sz="1800" b="1"/>
            </a:lvl3pPr>
            <a:lvl4pPr marL="1309083" indent="0">
              <a:buNone/>
              <a:defRPr sz="1500" b="1"/>
            </a:lvl4pPr>
            <a:lvl5pPr marL="1745445" indent="0">
              <a:buNone/>
              <a:defRPr sz="1500" b="1"/>
            </a:lvl5pPr>
            <a:lvl6pPr marL="2181806" indent="0">
              <a:buNone/>
              <a:defRPr sz="1500" b="1"/>
            </a:lvl6pPr>
            <a:lvl7pPr marL="2618167" indent="0">
              <a:buNone/>
              <a:defRPr sz="1500" b="1"/>
            </a:lvl7pPr>
            <a:lvl8pPr marL="3054529" indent="0">
              <a:buNone/>
              <a:defRPr sz="1500" b="1"/>
            </a:lvl8pPr>
            <a:lvl9pPr marL="3490890" indent="0">
              <a:buNone/>
              <a:defRPr sz="15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8627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5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2122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6" y="273052"/>
            <a:ext cx="6815665" cy="58531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36361" indent="0">
              <a:buNone/>
              <a:defRPr sz="1100"/>
            </a:lvl2pPr>
            <a:lvl3pPr marL="872722" indent="0">
              <a:buNone/>
              <a:defRPr sz="1000"/>
            </a:lvl3pPr>
            <a:lvl4pPr marL="1309083" indent="0">
              <a:buNone/>
              <a:defRPr sz="900"/>
            </a:lvl4pPr>
            <a:lvl5pPr marL="1745445" indent="0">
              <a:buNone/>
              <a:defRPr sz="900"/>
            </a:lvl5pPr>
            <a:lvl6pPr marL="2181806" indent="0">
              <a:buNone/>
              <a:defRPr sz="900"/>
            </a:lvl6pPr>
            <a:lvl7pPr marL="2618167" indent="0">
              <a:buNone/>
              <a:defRPr sz="900"/>
            </a:lvl7pPr>
            <a:lvl8pPr marL="3054529" indent="0">
              <a:buNone/>
              <a:defRPr sz="900"/>
            </a:lvl8pPr>
            <a:lvl9pPr marL="349089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349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100"/>
            </a:lvl1pPr>
            <a:lvl2pPr marL="436361" indent="0">
              <a:buNone/>
              <a:defRPr sz="2600"/>
            </a:lvl2pPr>
            <a:lvl3pPr marL="872722" indent="0">
              <a:buNone/>
              <a:defRPr sz="2300"/>
            </a:lvl3pPr>
            <a:lvl4pPr marL="1309083" indent="0">
              <a:buNone/>
              <a:defRPr sz="1900"/>
            </a:lvl4pPr>
            <a:lvl5pPr marL="1745445" indent="0">
              <a:buNone/>
              <a:defRPr sz="1900"/>
            </a:lvl5pPr>
            <a:lvl6pPr marL="2181806" indent="0">
              <a:buNone/>
              <a:defRPr sz="1900"/>
            </a:lvl6pPr>
            <a:lvl7pPr marL="2618167" indent="0">
              <a:buNone/>
              <a:defRPr sz="1900"/>
            </a:lvl7pPr>
            <a:lvl8pPr marL="3054529" indent="0">
              <a:buNone/>
              <a:defRPr sz="1900"/>
            </a:lvl8pPr>
            <a:lvl9pPr marL="3490890" indent="0">
              <a:buNone/>
              <a:defRPr sz="19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36361" indent="0">
              <a:buNone/>
              <a:defRPr sz="1100"/>
            </a:lvl2pPr>
            <a:lvl3pPr marL="872722" indent="0">
              <a:buNone/>
              <a:defRPr sz="1000"/>
            </a:lvl3pPr>
            <a:lvl4pPr marL="1309083" indent="0">
              <a:buNone/>
              <a:defRPr sz="900"/>
            </a:lvl4pPr>
            <a:lvl5pPr marL="1745445" indent="0">
              <a:buNone/>
              <a:defRPr sz="900"/>
            </a:lvl5pPr>
            <a:lvl6pPr marL="2181806" indent="0">
              <a:buNone/>
              <a:defRPr sz="900"/>
            </a:lvl6pPr>
            <a:lvl7pPr marL="2618167" indent="0">
              <a:buNone/>
              <a:defRPr sz="900"/>
            </a:lvl7pPr>
            <a:lvl8pPr marL="3054529" indent="0">
              <a:buNone/>
              <a:defRPr sz="900"/>
            </a:lvl8pPr>
            <a:lvl9pPr marL="349089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9645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6968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66377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53236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42834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984" y="720727"/>
            <a:ext cx="11343216" cy="55721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16986" y="1484315"/>
            <a:ext cx="5568949" cy="51847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89133" y="1484315"/>
            <a:ext cx="5571067" cy="51847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93007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64592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1585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326198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6200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7549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83961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11681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76166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69192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66904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694400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54383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81944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2372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02889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928929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11875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657229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78498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927186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700419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7470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jpe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963" y="275012"/>
            <a:ext cx="10972076" cy="114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272" tIns="43637" rIns="87272" bIns="436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963" y="1599673"/>
            <a:ext cx="10972076" cy="452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272" tIns="43637" rIns="87272" bIns="436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Modifiez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 vert="horz" lIns="87272" tIns="43637" rIns="87272" bIns="43637" rtlCol="0" anchor="ctr"/>
          <a:lstStyle>
            <a:lvl1pPr algn="l" defTabSz="872722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 vert="horz" lIns="87272" tIns="43637" rIns="87272" bIns="43637" rtlCol="0" anchor="ctr"/>
          <a:lstStyle>
            <a:lvl1pPr algn="ctr" defTabSz="872722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43785" y="6305080"/>
            <a:ext cx="2845283" cy="364281"/>
          </a:xfrm>
          <a:prstGeom prst="rect">
            <a:avLst/>
          </a:prstGeom>
        </p:spPr>
        <p:txBody>
          <a:bodyPr vert="horz" lIns="87272" tIns="43637" rIns="87272" bIns="43637" rtlCol="0" anchor="ctr"/>
          <a:lstStyle>
            <a:lvl1pPr algn="l" defTabSz="872722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FC250062-BD55-4E3C-B2A0-1A6DBDC94496}" type="slidenum">
              <a:rPr lang="fr-CH" smtClean="0"/>
              <a:pPr/>
              <a:t>‹N°›</a:t>
            </a:fld>
            <a:endParaRPr lang="fr-CH" dirty="0"/>
          </a:p>
        </p:txBody>
      </p:sp>
      <p:pic>
        <p:nvPicPr>
          <p:cNvPr id="1031" name="Picture 3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7495112" y="326847"/>
            <a:ext cx="4222675" cy="63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2" descr="C:\Users\Mathias\Desktop\TestDocA4Hes\Papeterie\_PNG\4_Divers\PapierA4PowerPoint\PP_logoBas01.jpg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492315" y="6367012"/>
            <a:ext cx="1321283" cy="22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2"/>
          <p:cNvPicPr>
            <a:picLocks noChangeAspect="1" noChangeArrowheads="1"/>
          </p:cNvPicPr>
          <p:nvPr/>
        </p:nvPicPr>
        <p:blipFill>
          <a:blip r:embed="rId40" cstate="print"/>
          <a:srcRect l="21748" t="18559" r="45074" b="28905"/>
          <a:stretch>
            <a:fillRect/>
          </a:stretch>
        </p:blipFill>
        <p:spPr bwMode="auto">
          <a:xfrm>
            <a:off x="10923209" y="6163993"/>
            <a:ext cx="673311" cy="52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750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ctr" defTabSz="872436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2pPr>
      <a:lvl3pPr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3pPr>
      <a:lvl4pPr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4pPr>
      <a:lvl5pPr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5pPr>
      <a:lvl6pPr marL="400736"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6pPr>
      <a:lvl7pPr marL="801472"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7pPr>
      <a:lvl8pPr marL="1202207"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8pPr>
      <a:lvl9pPr marL="1602943" algn="ctr" defTabSz="872436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</a:defRPr>
      </a:lvl9pPr>
    </p:titleStyle>
    <p:bodyStyle>
      <a:lvl1pPr marL="326990" indent="-326990" algn="l" defTabSz="872436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08245" indent="-272723" algn="l" defTabSz="872436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892" indent="-217065" algn="l" defTabSz="872436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26414" indent="-217065" algn="l" defTabSz="872436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328" indent="-217065" algn="l" defTabSz="872436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987" indent="-218181" algn="l" defTabSz="87272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6348" indent="-218181" algn="l" defTabSz="87272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709" indent="-218181" algn="l" defTabSz="87272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09070" indent="-218181" algn="l" defTabSz="87272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61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72722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083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445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806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18167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529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890" algn="l" defTabSz="8727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42" name="Picture 14" descr="preuve"/>
          <p:cNvPicPr>
            <a:picLocks noChangeAspect="1" noChangeArrowheads="1" noCrop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502026" y="2563815"/>
            <a:ext cx="5146675" cy="4003675"/>
          </a:xfrm>
          <a:prstGeom prst="rect">
            <a:avLst/>
          </a:prstGeom>
          <a:noFill/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951539" y="3803652"/>
            <a:ext cx="350837" cy="244475"/>
            <a:chOff x="2799" y="2396"/>
            <a:chExt cx="221" cy="154"/>
          </a:xfrm>
        </p:grpSpPr>
        <p:sp>
          <p:nvSpPr>
            <p:cNvPr id="278544" name="Oval 16"/>
            <p:cNvSpPr>
              <a:spLocks noChangeArrowheads="1"/>
            </p:cNvSpPr>
            <p:nvPr/>
          </p:nvSpPr>
          <p:spPr bwMode="auto">
            <a:xfrm>
              <a:off x="2844" y="2407"/>
              <a:ext cx="132" cy="13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239"/>
              <a:endParaRPr lang="fr-CH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8545" name="Text Box 17"/>
            <p:cNvSpPr txBox="1">
              <a:spLocks noChangeArrowheads="1"/>
            </p:cNvSpPr>
            <p:nvPr/>
          </p:nvSpPr>
          <p:spPr bwMode="auto">
            <a:xfrm>
              <a:off x="2799" y="2396"/>
              <a:ext cx="22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14239">
                <a:spcBef>
                  <a:spcPct val="50000"/>
                </a:spcBef>
              </a:pPr>
              <a:r>
                <a:rPr lang="fr-CH" sz="1000">
                  <a:solidFill>
                    <a:srgbClr val="1F497D"/>
                  </a:solidFill>
                  <a:latin typeface="Arial"/>
                </a:rPr>
                <a:t>A</a:t>
              </a:r>
              <a:endParaRPr lang="fr-FR" sz="1000">
                <a:solidFill>
                  <a:srgbClr val="1F497D"/>
                </a:solidFill>
                <a:latin typeface="Arial"/>
              </a:endParaRP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935665" y="4676777"/>
            <a:ext cx="350837" cy="244475"/>
            <a:chOff x="2779" y="2946"/>
            <a:chExt cx="221" cy="154"/>
          </a:xfrm>
        </p:grpSpPr>
        <p:sp>
          <p:nvSpPr>
            <p:cNvPr id="278547" name="Oval 19"/>
            <p:cNvSpPr>
              <a:spLocks noChangeArrowheads="1"/>
            </p:cNvSpPr>
            <p:nvPr/>
          </p:nvSpPr>
          <p:spPr bwMode="auto">
            <a:xfrm>
              <a:off x="2824" y="2957"/>
              <a:ext cx="132" cy="13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239"/>
              <a:endParaRPr lang="fr-CH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8548" name="Text Box 20"/>
            <p:cNvSpPr txBox="1">
              <a:spLocks noChangeArrowheads="1"/>
            </p:cNvSpPr>
            <p:nvPr/>
          </p:nvSpPr>
          <p:spPr bwMode="auto">
            <a:xfrm>
              <a:off x="2779" y="2946"/>
              <a:ext cx="22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14239">
                <a:spcBef>
                  <a:spcPct val="50000"/>
                </a:spcBef>
              </a:pPr>
              <a:r>
                <a:rPr lang="fr-CH" sz="1000">
                  <a:solidFill>
                    <a:srgbClr val="1F497D"/>
                  </a:solidFill>
                  <a:latin typeface="Arial"/>
                </a:rPr>
                <a:t>B</a:t>
              </a:r>
              <a:endParaRPr lang="fr-FR" sz="1000">
                <a:solidFill>
                  <a:srgbClr val="1F497D"/>
                </a:solidFill>
                <a:latin typeface="Arial"/>
              </a:endParaRPr>
            </a:p>
          </p:txBody>
        </p: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992560" y="1412777"/>
            <a:ext cx="9144000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>
            <a:spAutoFit/>
          </a:bodyPr>
          <a:lstStyle/>
          <a:p>
            <a:pPr marL="342839" indent="-342839" defTabSz="914239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fr-CH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Le contexte de présentation peut influencer nos perceptions.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138976" y="557064"/>
            <a:ext cx="5189544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defTabSz="914239" eaLnBrk="0" hangingPunct="0"/>
            <a:r>
              <a:rPr lang="fr-CH" sz="20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e. Nos sens et le contexte</a:t>
            </a:r>
            <a:endParaRPr lang="fr-FR" sz="20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9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8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Janine4_HEI_PowerPoint_HE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_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238</Words>
  <Application>Microsoft Macintosh PowerPoint</Application>
  <PresentationFormat>Grand écran</PresentationFormat>
  <Paragraphs>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Janine4_HEI_PowerPoint_HEI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Rey-Siggen Janine</dc:creator>
  <cp:lastModifiedBy>CARRERA Laetitia</cp:lastModifiedBy>
  <cp:revision>1</cp:revision>
  <dcterms:created xsi:type="dcterms:W3CDTF">2021-10-27T06:54:12Z</dcterms:created>
  <dcterms:modified xsi:type="dcterms:W3CDTF">2021-10-27T15:15:39Z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788039574</vt:i4>
  </property>
  <property fmtid="{D5CDD505-2E9C-101B-9397-08002B2CF9AE}" pid="3" name="_NewReviewCycle">
    <vt:lpwstr/>
  </property>
  <property fmtid="{D5CDD505-2E9C-101B-9397-08002B2CF9AE}" pid="4" name="_EmailSubject">
    <vt:lpwstr>Conseil d'experte</vt:lpwstr>
  </property>
  <property fmtid="{D5CDD505-2E9C-101B-9397-08002B2CF9AE}" pid="5" name="_AuthorEmail">
    <vt:lpwstr>janine.rey@hevs.ch</vt:lpwstr>
  </property>
  <property fmtid="{D5CDD505-2E9C-101B-9397-08002B2CF9AE}" pid="6" name="_AuthorEmailDisplayName">
    <vt:lpwstr>Janine Rey-Siggen</vt:lpwstr>
  </property>
</Properties>
</file>