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1" r:id="rId6"/>
    <p:sldId id="263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8F4"/>
    <a:srgbClr val="FBE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96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8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675E2-6EFD-49DC-9397-144271A891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9E5148F-9F9D-42C5-A9FD-2BFD5B7D6B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119A9E-8856-4726-8A3F-CCEDD429B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4D65-47C2-4380-AF61-BF368F1F27FC}" type="datetimeFigureOut">
              <a:rPr lang="fr-CH" smtClean="0"/>
              <a:t>05.08.22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2DC997-E22B-4975-A57A-8F1091903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5195CF-6E5E-4916-BF62-21DF1ADE1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A5AD-90EE-404F-849C-6C2076BD19F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13299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175510-9969-4F05-94F4-9A9DB7173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716D74-35CD-4615-A504-0D49AB866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1D9E88-3E0E-43C0-B5FF-AF3D3345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4D65-47C2-4380-AF61-BF368F1F27FC}" type="datetimeFigureOut">
              <a:rPr lang="fr-CH" smtClean="0"/>
              <a:t>05.08.22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EC33D-E585-4119-BA30-15EAF64AB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246301-1D87-471B-803F-5D0E9165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A5AD-90EE-404F-849C-6C2076BD19F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36454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B7ABF-1632-4392-95DE-DB0D2FB41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77DD31-1AFE-4142-9F85-4A703111B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7DBF13-E775-4DD2-B98B-09F438EB7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4D65-47C2-4380-AF61-BF368F1F27FC}" type="datetimeFigureOut">
              <a:rPr lang="fr-CH" smtClean="0"/>
              <a:t>05.08.22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726421-1681-4A01-B87E-043DACF29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8C3C98-8E16-47C7-B6AA-1CA9C1D89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A5AD-90EE-404F-849C-6C2076BD19F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32569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57D0DA-3AA5-41A9-8E3F-AD78CEF53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D397D7-3424-4C96-86CC-AA7F3B80DD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3A0BD8-C8D0-442E-A06A-E716D9975B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FB0AFF6-F633-42A3-AE57-013DD5F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4D65-47C2-4380-AF61-BF368F1F27FC}" type="datetimeFigureOut">
              <a:rPr lang="fr-CH" smtClean="0"/>
              <a:t>05.08.22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7B7C53-619A-4241-8543-A75AFF16C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C3A721-D041-489B-A729-CD1D1FF4E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A5AD-90EE-404F-849C-6C2076BD19F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3639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0DD74-C31A-48B7-9622-D6D3326BE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9308C7-38D7-40FD-88A5-3DD068943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771A898-FC02-4114-89E1-4F35730ED3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E02DE1-CB1F-413D-95FA-AB6184B88D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B8F1AFF-DFE2-419D-AECC-C2A48D4FB7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CAA8CBF-97FB-47EE-9469-D7EEC1B92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4D65-47C2-4380-AF61-BF368F1F27FC}" type="datetimeFigureOut">
              <a:rPr lang="fr-CH" smtClean="0"/>
              <a:t>05.08.22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6A8AEF-6CBF-4F9D-AB70-6D613FB69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7316A73-C758-4A88-B87B-1B2BC44F5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A5AD-90EE-404F-849C-6C2076BD19F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96231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3B7095-226A-4511-9D54-8044797D6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6F8F745-915A-4188-BFC7-FAD57C4F0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4D65-47C2-4380-AF61-BF368F1F27FC}" type="datetimeFigureOut">
              <a:rPr lang="fr-CH" smtClean="0"/>
              <a:t>05.08.22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30E21D1-74EC-48DA-99E7-AC9CF9422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225135-19D9-4C9B-AE1C-2F8EFD1D0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A5AD-90EE-404F-849C-6C2076BD19F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71684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6A4B7D4-6DD1-405C-AE74-F470D053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4D65-47C2-4380-AF61-BF368F1F27FC}" type="datetimeFigureOut">
              <a:rPr lang="fr-CH" smtClean="0"/>
              <a:t>05.08.22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4EE13E6-9D35-4E1F-A09A-01EA4F99A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C1758F-A221-478C-A9AE-D7909AA28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A5AD-90EE-404F-849C-6C2076BD19F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33712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CDD760-CF6A-4998-8237-ADE7DB58C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35D1E6-369D-45B3-BDB2-0A69D7A68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6B947AA-99F3-44DE-AF99-2E76BF78E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108B1F-CC59-40AF-A179-7AF3A0E9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4D65-47C2-4380-AF61-BF368F1F27FC}" type="datetimeFigureOut">
              <a:rPr lang="fr-CH" smtClean="0"/>
              <a:t>05.08.22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176DCC-6BF8-4A67-9F88-09BF1AD6E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1ACAC4-70FD-4460-B775-8053F6E6F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A5AD-90EE-404F-849C-6C2076BD19F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15112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2B8BF2-AC3A-4E7A-B8DA-C091711CB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667AFCD-103D-4F65-A561-B0775992A7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789242-93CF-4271-8779-AAC3B83259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E0B2F3D-C2DF-46D7-8C10-90F55DAC6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4D65-47C2-4380-AF61-BF368F1F27FC}" type="datetimeFigureOut">
              <a:rPr lang="fr-CH" smtClean="0"/>
              <a:t>05.08.22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C6CA2E-6B89-4723-99E9-CB6B6EF7E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B437FC-9FA5-4C9E-A8EB-6056A680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A5AD-90EE-404F-849C-6C2076BD19F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35697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444BC-5AC2-4F68-9FC3-9AEC5B577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1D5A91-B201-488A-9A54-2DB14E231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6E7BB4-EE0C-47CF-BC14-519ECB7C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4D65-47C2-4380-AF61-BF368F1F27FC}" type="datetimeFigureOut">
              <a:rPr lang="fr-CH" smtClean="0"/>
              <a:t>05.08.22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4C46D3-C1E8-483C-8AEF-91EDE2375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C5A238-FEE2-4EB1-A216-153D45618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A5AD-90EE-404F-849C-6C2076BD19F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79126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DBB30F2-4A23-468D-93C3-13DA1DCFB4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4C8F4C2-C1B6-46E9-A98E-ECCCD343E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670CC-1A87-47D8-9480-4F0D03A4A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4D65-47C2-4380-AF61-BF368F1F27FC}" type="datetimeFigureOut">
              <a:rPr lang="fr-CH" smtClean="0"/>
              <a:t>05.08.22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92F7AF-DE8B-4202-8358-C4FDD89C0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ECDF8F-6CF6-4AC2-B96A-D92204A7D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A5AD-90EE-404F-849C-6C2076BD19F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01706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6681BE-F075-41F0-B4D4-6DDEA98FC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0158126-FC78-4193-98B1-ACC0BE693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651BDA-86A4-4B9B-BCBB-F953E0E6D9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A4D65-47C2-4380-AF61-BF368F1F27FC}" type="datetimeFigureOut">
              <a:rPr lang="fr-CH" smtClean="0"/>
              <a:t>05.08.22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2A4576-AF63-4809-BC14-B5E518C2A4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AF7A6F-2E10-4AAF-AFFA-B9E68F3E69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4A5AD-90EE-404F-849C-6C2076BD19F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1105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rc plein 23">
            <a:extLst>
              <a:ext uri="{FF2B5EF4-FFF2-40B4-BE49-F238E27FC236}">
                <a16:creationId xmlns:a16="http://schemas.microsoft.com/office/drawing/2014/main" id="{6F0B6B23-15AA-4DE8-9DE5-8E610E4CF334}"/>
              </a:ext>
            </a:extLst>
          </p:cNvPr>
          <p:cNvSpPr/>
          <p:nvPr/>
        </p:nvSpPr>
        <p:spPr>
          <a:xfrm rot="18256251">
            <a:off x="2671027" y="-19136"/>
            <a:ext cx="6803158" cy="6858000"/>
          </a:xfrm>
          <a:prstGeom prst="blockArc">
            <a:avLst>
              <a:gd name="adj1" fmla="val 5468654"/>
              <a:gd name="adj2" fmla="val 6829255"/>
              <a:gd name="adj3" fmla="val 1933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9" name="Arc plein 58">
            <a:extLst>
              <a:ext uri="{FF2B5EF4-FFF2-40B4-BE49-F238E27FC236}">
                <a16:creationId xmlns:a16="http://schemas.microsoft.com/office/drawing/2014/main" id="{19D706D2-2AA2-4850-B902-01A0C732C221}"/>
              </a:ext>
            </a:extLst>
          </p:cNvPr>
          <p:cNvSpPr/>
          <p:nvPr/>
        </p:nvSpPr>
        <p:spPr>
          <a:xfrm rot="510679">
            <a:off x="2685087" y="-17604"/>
            <a:ext cx="6803158" cy="6858000"/>
          </a:xfrm>
          <a:prstGeom prst="blockArc">
            <a:avLst>
              <a:gd name="adj1" fmla="val 7480621"/>
              <a:gd name="adj2" fmla="val 10033276"/>
              <a:gd name="adj3" fmla="val 1989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72" name="Arc plein 71">
            <a:extLst>
              <a:ext uri="{FF2B5EF4-FFF2-40B4-BE49-F238E27FC236}">
                <a16:creationId xmlns:a16="http://schemas.microsoft.com/office/drawing/2014/main" id="{0AEED23D-210A-4B6D-8691-A7CBD3594425}"/>
              </a:ext>
            </a:extLst>
          </p:cNvPr>
          <p:cNvSpPr/>
          <p:nvPr/>
        </p:nvSpPr>
        <p:spPr>
          <a:xfrm rot="18256251">
            <a:off x="2707589" y="36072"/>
            <a:ext cx="6822233" cy="6858000"/>
          </a:xfrm>
          <a:prstGeom prst="blockArc">
            <a:avLst>
              <a:gd name="adj1" fmla="val 13956615"/>
              <a:gd name="adj2" fmla="val 19480137"/>
              <a:gd name="adj3" fmla="val 19669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5" name="Arc plein 54">
            <a:extLst>
              <a:ext uri="{FF2B5EF4-FFF2-40B4-BE49-F238E27FC236}">
                <a16:creationId xmlns:a16="http://schemas.microsoft.com/office/drawing/2014/main" id="{A7644132-21F6-448B-B69C-0C8BBD67317E}"/>
              </a:ext>
            </a:extLst>
          </p:cNvPr>
          <p:cNvSpPr/>
          <p:nvPr/>
        </p:nvSpPr>
        <p:spPr>
          <a:xfrm rot="18256251">
            <a:off x="3131758" y="441007"/>
            <a:ext cx="5947001" cy="5992159"/>
          </a:xfrm>
          <a:prstGeom prst="blockArc">
            <a:avLst>
              <a:gd name="adj1" fmla="val 13899909"/>
              <a:gd name="adj2" fmla="val 15656973"/>
              <a:gd name="adj3" fmla="val 693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3" name="Arc plein 52">
            <a:extLst>
              <a:ext uri="{FF2B5EF4-FFF2-40B4-BE49-F238E27FC236}">
                <a16:creationId xmlns:a16="http://schemas.microsoft.com/office/drawing/2014/main" id="{6AA71B46-23D3-44EE-BCDD-A61621003418}"/>
              </a:ext>
            </a:extLst>
          </p:cNvPr>
          <p:cNvSpPr/>
          <p:nvPr/>
        </p:nvSpPr>
        <p:spPr>
          <a:xfrm rot="18256251">
            <a:off x="3088722" y="428016"/>
            <a:ext cx="5947001" cy="5992159"/>
          </a:xfrm>
          <a:prstGeom prst="blockArc">
            <a:avLst>
              <a:gd name="adj1" fmla="val 17403393"/>
              <a:gd name="adj2" fmla="val 19443406"/>
              <a:gd name="adj3" fmla="val 750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0" name="Arc plein 59">
            <a:extLst>
              <a:ext uri="{FF2B5EF4-FFF2-40B4-BE49-F238E27FC236}">
                <a16:creationId xmlns:a16="http://schemas.microsoft.com/office/drawing/2014/main" id="{090E0C18-F157-4E2F-98BD-8D3DFF6B311F}"/>
              </a:ext>
            </a:extLst>
          </p:cNvPr>
          <p:cNvSpPr/>
          <p:nvPr/>
        </p:nvSpPr>
        <p:spPr>
          <a:xfrm rot="18256251">
            <a:off x="2694738" y="2014"/>
            <a:ext cx="6822233" cy="6858000"/>
          </a:xfrm>
          <a:prstGeom prst="blockArc">
            <a:avLst>
              <a:gd name="adj1" fmla="val 16335678"/>
              <a:gd name="adj2" fmla="val 17375345"/>
              <a:gd name="adj3" fmla="val 613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8" name="Arc plein 57">
            <a:extLst>
              <a:ext uri="{FF2B5EF4-FFF2-40B4-BE49-F238E27FC236}">
                <a16:creationId xmlns:a16="http://schemas.microsoft.com/office/drawing/2014/main" id="{D96C55FA-6BC5-4C8F-A0E4-92A1BABBE1CD}"/>
              </a:ext>
            </a:extLst>
          </p:cNvPr>
          <p:cNvSpPr/>
          <p:nvPr/>
        </p:nvSpPr>
        <p:spPr>
          <a:xfrm rot="18256251">
            <a:off x="2697962" y="5966"/>
            <a:ext cx="6822233" cy="6858000"/>
          </a:xfrm>
          <a:prstGeom prst="blockArc">
            <a:avLst>
              <a:gd name="adj1" fmla="val 15296031"/>
              <a:gd name="adj2" fmla="val 16346189"/>
              <a:gd name="adj3" fmla="val 601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6" name="Arc plein 55">
            <a:extLst>
              <a:ext uri="{FF2B5EF4-FFF2-40B4-BE49-F238E27FC236}">
                <a16:creationId xmlns:a16="http://schemas.microsoft.com/office/drawing/2014/main" id="{8710BB3E-D334-4538-B660-6AA503E1050F}"/>
              </a:ext>
            </a:extLst>
          </p:cNvPr>
          <p:cNvSpPr/>
          <p:nvPr/>
        </p:nvSpPr>
        <p:spPr>
          <a:xfrm rot="18256251">
            <a:off x="2703218" y="861"/>
            <a:ext cx="6822233" cy="6858000"/>
          </a:xfrm>
          <a:prstGeom prst="blockArc">
            <a:avLst>
              <a:gd name="adj1" fmla="val 18382576"/>
              <a:gd name="adj2" fmla="val 19465959"/>
              <a:gd name="adj3" fmla="val 611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15" name="Arc plein 14">
            <a:extLst>
              <a:ext uri="{FF2B5EF4-FFF2-40B4-BE49-F238E27FC236}">
                <a16:creationId xmlns:a16="http://schemas.microsoft.com/office/drawing/2014/main" id="{3BAE5393-207E-42C9-A8E3-5954A94D6982}"/>
              </a:ext>
            </a:extLst>
          </p:cNvPr>
          <p:cNvSpPr/>
          <p:nvPr/>
        </p:nvSpPr>
        <p:spPr>
          <a:xfrm rot="2243517">
            <a:off x="2684883" y="8087"/>
            <a:ext cx="6822233" cy="6858000"/>
          </a:xfrm>
          <a:prstGeom prst="blockArc">
            <a:avLst>
              <a:gd name="adj1" fmla="val 13901506"/>
              <a:gd name="adj2" fmla="val 15717539"/>
              <a:gd name="adj3" fmla="val 19923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47" name="Arc plein 46">
            <a:extLst>
              <a:ext uri="{FF2B5EF4-FFF2-40B4-BE49-F238E27FC236}">
                <a16:creationId xmlns:a16="http://schemas.microsoft.com/office/drawing/2014/main" id="{E033C7AA-7776-4239-9268-AB3487D9F868}"/>
              </a:ext>
            </a:extLst>
          </p:cNvPr>
          <p:cNvSpPr/>
          <p:nvPr/>
        </p:nvSpPr>
        <p:spPr>
          <a:xfrm rot="2243517">
            <a:off x="2695391" y="27629"/>
            <a:ext cx="6822233" cy="6858000"/>
          </a:xfrm>
          <a:prstGeom prst="blockArc">
            <a:avLst>
              <a:gd name="adj1" fmla="val 15690025"/>
              <a:gd name="adj2" fmla="val 17607673"/>
              <a:gd name="adj3" fmla="val 1961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40" name="Arc plein 39">
            <a:extLst>
              <a:ext uri="{FF2B5EF4-FFF2-40B4-BE49-F238E27FC236}">
                <a16:creationId xmlns:a16="http://schemas.microsoft.com/office/drawing/2014/main" id="{CB4F1FBD-77E2-497A-8C0A-761044FF7F4D}"/>
              </a:ext>
            </a:extLst>
          </p:cNvPr>
          <p:cNvSpPr/>
          <p:nvPr/>
        </p:nvSpPr>
        <p:spPr>
          <a:xfrm rot="2249030">
            <a:off x="4054549" y="1357970"/>
            <a:ext cx="4117868" cy="4161453"/>
          </a:xfrm>
          <a:prstGeom prst="blockArc">
            <a:avLst>
              <a:gd name="adj1" fmla="val 5790364"/>
              <a:gd name="adj2" fmla="val 13893483"/>
              <a:gd name="adj3" fmla="val 26572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49" name="Arc plein 48">
            <a:extLst>
              <a:ext uri="{FF2B5EF4-FFF2-40B4-BE49-F238E27FC236}">
                <a16:creationId xmlns:a16="http://schemas.microsoft.com/office/drawing/2014/main" id="{000C536A-C8D0-4AED-9456-647773767CA0}"/>
              </a:ext>
            </a:extLst>
          </p:cNvPr>
          <p:cNvSpPr/>
          <p:nvPr/>
        </p:nvSpPr>
        <p:spPr>
          <a:xfrm rot="18256251">
            <a:off x="2694144" y="-803"/>
            <a:ext cx="6822233" cy="6858000"/>
          </a:xfrm>
          <a:prstGeom prst="blockArc">
            <a:avLst>
              <a:gd name="adj1" fmla="val 13897683"/>
              <a:gd name="adj2" fmla="val 14596322"/>
              <a:gd name="adj3" fmla="val 6147"/>
            </a:avLst>
          </a:prstGeom>
          <a:solidFill>
            <a:srgbClr val="FEF8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1" name="Arc plein 50">
            <a:extLst>
              <a:ext uri="{FF2B5EF4-FFF2-40B4-BE49-F238E27FC236}">
                <a16:creationId xmlns:a16="http://schemas.microsoft.com/office/drawing/2014/main" id="{15CECA05-60B8-4274-8AC3-B2C8F670D30C}"/>
              </a:ext>
            </a:extLst>
          </p:cNvPr>
          <p:cNvSpPr/>
          <p:nvPr/>
        </p:nvSpPr>
        <p:spPr>
          <a:xfrm rot="18256251">
            <a:off x="3123733" y="428016"/>
            <a:ext cx="5947001" cy="5992159"/>
          </a:xfrm>
          <a:prstGeom prst="blockArc">
            <a:avLst>
              <a:gd name="adj1" fmla="val 15288794"/>
              <a:gd name="adj2" fmla="val 17367253"/>
              <a:gd name="adj3" fmla="val 7233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AD3379E5-714A-45F6-AD72-6590CB0DCCE7}"/>
              </a:ext>
            </a:extLst>
          </p:cNvPr>
          <p:cNvGrpSpPr/>
          <p:nvPr/>
        </p:nvGrpSpPr>
        <p:grpSpPr>
          <a:xfrm>
            <a:off x="4037066" y="14129"/>
            <a:ext cx="4117868" cy="5509185"/>
            <a:chOff x="4056976" y="0"/>
            <a:chExt cx="4117868" cy="5509185"/>
          </a:xfrm>
        </p:grpSpPr>
        <p:sp>
          <p:nvSpPr>
            <p:cNvPr id="20" name="Arc plein 19">
              <a:extLst>
                <a:ext uri="{FF2B5EF4-FFF2-40B4-BE49-F238E27FC236}">
                  <a16:creationId xmlns:a16="http://schemas.microsoft.com/office/drawing/2014/main" id="{59E136E5-E8DD-4ECF-AA54-A284BA0ED4E1}"/>
                </a:ext>
              </a:extLst>
            </p:cNvPr>
            <p:cNvSpPr/>
            <p:nvPr/>
          </p:nvSpPr>
          <p:spPr>
            <a:xfrm rot="2249030">
              <a:off x="4056976" y="1347732"/>
              <a:ext cx="4117868" cy="4161453"/>
            </a:xfrm>
            <a:prstGeom prst="blockArc">
              <a:avLst>
                <a:gd name="adj1" fmla="val 13901506"/>
                <a:gd name="adj2" fmla="val 21523696"/>
                <a:gd name="adj3" fmla="val 26436"/>
              </a:avLst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>
                <a:solidFill>
                  <a:schemeClr val="tx1"/>
                </a:solidFill>
              </a:endParaRPr>
            </a:p>
          </p:txBody>
        </p:sp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EA463E35-A4BA-439C-AE7C-10344DF3D76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25924" y="0"/>
              <a:ext cx="70075" cy="24539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7507AA0F-A819-4F4D-BAF7-11974A909BBD}"/>
                </a:ext>
              </a:extLst>
            </p:cNvPr>
            <p:cNvSpPr/>
            <p:nvPr/>
          </p:nvSpPr>
          <p:spPr>
            <a:xfrm>
              <a:off x="5069787" y="2429217"/>
              <a:ext cx="2086619" cy="1950099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2800" b="1" dirty="0">
                  <a:solidFill>
                    <a:schemeClr val="tx1"/>
                  </a:solidFill>
                </a:rPr>
                <a:t>J’évalue pour cuisiner</a:t>
              </a:r>
            </a:p>
          </p:txBody>
        </p:sp>
      </p:grpSp>
      <p:sp>
        <p:nvSpPr>
          <p:cNvPr id="57" name="Arc plein 56">
            <a:extLst>
              <a:ext uri="{FF2B5EF4-FFF2-40B4-BE49-F238E27FC236}">
                <a16:creationId xmlns:a16="http://schemas.microsoft.com/office/drawing/2014/main" id="{19CE7F21-2D02-44F1-856B-2E6918E6E783}"/>
              </a:ext>
            </a:extLst>
          </p:cNvPr>
          <p:cNvSpPr/>
          <p:nvPr/>
        </p:nvSpPr>
        <p:spPr>
          <a:xfrm rot="18256251">
            <a:off x="2696694" y="2016"/>
            <a:ext cx="6822233" cy="6858000"/>
          </a:xfrm>
          <a:prstGeom prst="blockArc">
            <a:avLst>
              <a:gd name="adj1" fmla="val 17373778"/>
              <a:gd name="adj2" fmla="val 18377751"/>
              <a:gd name="adj3" fmla="val 604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3EE953-D509-C141-8602-0E88E143F1A5}"/>
              </a:ext>
            </a:extLst>
          </p:cNvPr>
          <p:cNvSpPr txBox="1"/>
          <p:nvPr/>
        </p:nvSpPr>
        <p:spPr>
          <a:xfrm rot="1020000">
            <a:off x="4217746" y="2054193"/>
            <a:ext cx="800219" cy="181748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2000" b="1" dirty="0"/>
              <a:t>Sources de nutriments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AB7F0B-F36E-EB42-8E95-E619474DBE87}"/>
              </a:ext>
            </a:extLst>
          </p:cNvPr>
          <p:cNvSpPr txBox="1"/>
          <p:nvPr/>
        </p:nvSpPr>
        <p:spPr>
          <a:xfrm rot="-1020000">
            <a:off x="4595653" y="591351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Protéines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9E05B04-E3DE-B74B-B23F-8238910B130B}"/>
              </a:ext>
            </a:extLst>
          </p:cNvPr>
          <p:cNvSpPr txBox="1"/>
          <p:nvPr/>
        </p:nvSpPr>
        <p:spPr>
          <a:xfrm rot="-3180000">
            <a:off x="3321580" y="1499275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Glucides</a:t>
            </a:r>
            <a:r>
              <a:rPr lang="fr-FR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1124B89-7A04-6046-99C3-5B9F7C26887C}"/>
              </a:ext>
            </a:extLst>
          </p:cNvPr>
          <p:cNvSpPr txBox="1"/>
          <p:nvPr/>
        </p:nvSpPr>
        <p:spPr>
          <a:xfrm rot="-4800000">
            <a:off x="2785606" y="2760557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Lipides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EF236B-C8A4-8A47-9949-A33E7CAB621B}"/>
              </a:ext>
            </a:extLst>
          </p:cNvPr>
          <p:cNvSpPr txBox="1"/>
          <p:nvPr/>
        </p:nvSpPr>
        <p:spPr>
          <a:xfrm rot="-3660000">
            <a:off x="2863039" y="1739806"/>
            <a:ext cx="805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Simples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BDFBD61-BFB7-F94D-89DC-60BB679E5D87}"/>
              </a:ext>
            </a:extLst>
          </p:cNvPr>
          <p:cNvSpPr txBox="1"/>
          <p:nvPr/>
        </p:nvSpPr>
        <p:spPr>
          <a:xfrm rot="-2700000">
            <a:off x="3370130" y="966130"/>
            <a:ext cx="1000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Complexes 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8850B07-57D3-7145-93B5-DE946D1F3E0E}"/>
              </a:ext>
            </a:extLst>
          </p:cNvPr>
          <p:cNvSpPr txBox="1"/>
          <p:nvPr/>
        </p:nvSpPr>
        <p:spPr>
          <a:xfrm rot="-1680000">
            <a:off x="4183525" y="393708"/>
            <a:ext cx="946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Végétales </a:t>
            </a:r>
          </a:p>
        </p:txBody>
      </p:sp>
      <p:sp>
        <p:nvSpPr>
          <p:cNvPr id="43" name="Arc plein 42">
            <a:extLst>
              <a:ext uri="{FF2B5EF4-FFF2-40B4-BE49-F238E27FC236}">
                <a16:creationId xmlns:a16="http://schemas.microsoft.com/office/drawing/2014/main" id="{98B333B1-7564-4A6A-8BFF-654CADC6071E}"/>
              </a:ext>
            </a:extLst>
          </p:cNvPr>
          <p:cNvSpPr/>
          <p:nvPr/>
        </p:nvSpPr>
        <p:spPr>
          <a:xfrm rot="2249030">
            <a:off x="4055183" y="1369461"/>
            <a:ext cx="4117868" cy="4161453"/>
          </a:xfrm>
          <a:prstGeom prst="blockArc">
            <a:avLst>
              <a:gd name="adj1" fmla="val 21413197"/>
              <a:gd name="adj2" fmla="val 5772756"/>
              <a:gd name="adj3" fmla="val 26809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C1D60E5-5B4E-EE47-A867-C5A1A2D88369}"/>
              </a:ext>
            </a:extLst>
          </p:cNvPr>
          <p:cNvSpPr txBox="1"/>
          <p:nvPr/>
        </p:nvSpPr>
        <p:spPr>
          <a:xfrm rot="-600000">
            <a:off x="5085623" y="87280"/>
            <a:ext cx="869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Animales 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A37F382A-1C47-4F42-8C60-26CEE0A89484}"/>
              </a:ext>
            </a:extLst>
          </p:cNvPr>
          <p:cNvSpPr txBox="1"/>
          <p:nvPr/>
        </p:nvSpPr>
        <p:spPr>
          <a:xfrm rot="5400000">
            <a:off x="5923407" y="3812509"/>
            <a:ext cx="800219" cy="21501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2000" b="1" dirty="0"/>
              <a:t>Impact environnemental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272BBCA9-06F5-B14F-B04C-F9D6E6C4F562}"/>
              </a:ext>
            </a:extLst>
          </p:cNvPr>
          <p:cNvSpPr txBox="1"/>
          <p:nvPr/>
        </p:nvSpPr>
        <p:spPr>
          <a:xfrm rot="8640000">
            <a:off x="6801867" y="1528472"/>
            <a:ext cx="800219" cy="20866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2000" b="1" dirty="0"/>
              <a:t>Transformation</a:t>
            </a:r>
          </a:p>
          <a:p>
            <a:pPr algn="ctr"/>
            <a:r>
              <a:rPr lang="fr-FR" sz="2000" b="1" dirty="0"/>
              <a:t>des aliments</a:t>
            </a:r>
            <a:r>
              <a:rPr lang="fr-FR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0" name="Arc plein 49">
            <a:extLst>
              <a:ext uri="{FF2B5EF4-FFF2-40B4-BE49-F238E27FC236}">
                <a16:creationId xmlns:a16="http://schemas.microsoft.com/office/drawing/2014/main" id="{A2A89B1E-2FEF-43CD-A216-C72CE1AC2030}"/>
              </a:ext>
            </a:extLst>
          </p:cNvPr>
          <p:cNvSpPr/>
          <p:nvPr/>
        </p:nvSpPr>
        <p:spPr>
          <a:xfrm rot="2243517">
            <a:off x="2686150" y="17419"/>
            <a:ext cx="6822233" cy="6858000"/>
          </a:xfrm>
          <a:prstGeom prst="blockArc">
            <a:avLst>
              <a:gd name="adj1" fmla="val 19542724"/>
              <a:gd name="adj2" fmla="val 21479544"/>
              <a:gd name="adj3" fmla="val 1959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C38CB7F8-6059-A74B-ABD7-15901D98C6A8}"/>
              </a:ext>
            </a:extLst>
          </p:cNvPr>
          <p:cNvSpPr txBox="1"/>
          <p:nvPr/>
        </p:nvSpPr>
        <p:spPr>
          <a:xfrm rot="11760000" flipH="1" flipV="1">
            <a:off x="6034898" y="347786"/>
            <a:ext cx="1550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Aliments bruts </a:t>
            </a:r>
            <a:endParaRPr lang="fr-CH" dirty="0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6409088D-B46F-D548-A39A-11326BCE5F92}"/>
              </a:ext>
            </a:extLst>
          </p:cNvPr>
          <p:cNvSpPr txBox="1"/>
          <p:nvPr/>
        </p:nvSpPr>
        <p:spPr>
          <a:xfrm rot="13391616" flipH="1" flipV="1">
            <a:off x="7304737" y="1128967"/>
            <a:ext cx="16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Ingrédients culinaires</a:t>
            </a:r>
            <a:r>
              <a:rPr lang="fr-CH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1C0C7633-0E52-2A40-A3DC-3648F31F355F}"/>
              </a:ext>
            </a:extLst>
          </p:cNvPr>
          <p:cNvSpPr txBox="1"/>
          <p:nvPr/>
        </p:nvSpPr>
        <p:spPr>
          <a:xfrm rot="17031805" flipH="1" flipV="1">
            <a:off x="8004222" y="4061496"/>
            <a:ext cx="16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Aliments ultra-transformés 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38C42CE-A66A-7341-94C9-3D8F3AEE92CA}"/>
              </a:ext>
            </a:extLst>
          </p:cNvPr>
          <p:cNvCxnSpPr>
            <a:cxnSpLocks/>
          </p:cNvCxnSpPr>
          <p:nvPr/>
        </p:nvCxnSpPr>
        <p:spPr>
          <a:xfrm>
            <a:off x="6003711" y="-11448"/>
            <a:ext cx="63213" cy="25046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30EDD0DE-D6DB-8A4E-BDA7-A5103F82F1FB}"/>
              </a:ext>
            </a:extLst>
          </p:cNvPr>
          <p:cNvCxnSpPr>
            <a:cxnSpLocks/>
          </p:cNvCxnSpPr>
          <p:nvPr/>
        </p:nvCxnSpPr>
        <p:spPr>
          <a:xfrm>
            <a:off x="6914334" y="4004440"/>
            <a:ext cx="2003054" cy="14126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4D8B2731-9FF0-9745-9957-DFE66BB27BF8}"/>
              </a:ext>
            </a:extLst>
          </p:cNvPr>
          <p:cNvCxnSpPr>
            <a:cxnSpLocks/>
          </p:cNvCxnSpPr>
          <p:nvPr/>
        </p:nvCxnSpPr>
        <p:spPr>
          <a:xfrm flipH="1">
            <a:off x="3738637" y="4140466"/>
            <a:ext cx="1682527" cy="177444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Arc plein 63">
            <a:extLst>
              <a:ext uri="{FF2B5EF4-FFF2-40B4-BE49-F238E27FC236}">
                <a16:creationId xmlns:a16="http://schemas.microsoft.com/office/drawing/2014/main" id="{52532492-A210-49FA-A5E6-EC3CA6953313}"/>
              </a:ext>
            </a:extLst>
          </p:cNvPr>
          <p:cNvSpPr/>
          <p:nvPr/>
        </p:nvSpPr>
        <p:spPr>
          <a:xfrm rot="2243517">
            <a:off x="2683014" y="41761"/>
            <a:ext cx="6822233" cy="6858000"/>
          </a:xfrm>
          <a:prstGeom prst="blockArc">
            <a:avLst>
              <a:gd name="adj1" fmla="val 17612173"/>
              <a:gd name="adj2" fmla="val 19510462"/>
              <a:gd name="adj3" fmla="val 19489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763E76CC-ECE1-4D38-B814-CA626848A938}"/>
              </a:ext>
            </a:extLst>
          </p:cNvPr>
          <p:cNvSpPr txBox="1"/>
          <p:nvPr/>
        </p:nvSpPr>
        <p:spPr>
          <a:xfrm rot="15545553" flipH="1" flipV="1">
            <a:off x="8033196" y="2518993"/>
            <a:ext cx="16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Aliments</a:t>
            </a:r>
          </a:p>
          <a:p>
            <a:pPr algn="ctr"/>
            <a:r>
              <a:rPr lang="fr-CH" b="1" dirty="0"/>
              <a:t>transformés</a:t>
            </a:r>
            <a:endParaRPr lang="fr-CH" dirty="0"/>
          </a:p>
        </p:txBody>
      </p:sp>
      <p:sp>
        <p:nvSpPr>
          <p:cNvPr id="46" name="Arc plein 45">
            <a:extLst>
              <a:ext uri="{FF2B5EF4-FFF2-40B4-BE49-F238E27FC236}">
                <a16:creationId xmlns:a16="http://schemas.microsoft.com/office/drawing/2014/main" id="{64AF464A-BD08-4A3F-9E16-A5C784A0BE37}"/>
              </a:ext>
            </a:extLst>
          </p:cNvPr>
          <p:cNvSpPr/>
          <p:nvPr/>
        </p:nvSpPr>
        <p:spPr>
          <a:xfrm rot="18256251">
            <a:off x="2683116" y="-28467"/>
            <a:ext cx="6803158" cy="6858000"/>
          </a:xfrm>
          <a:prstGeom prst="blockArc">
            <a:avLst>
              <a:gd name="adj1" fmla="val 6844140"/>
              <a:gd name="adj2" fmla="val 8420876"/>
              <a:gd name="adj3" fmla="val 1894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2" name="Arc plein 61">
            <a:extLst>
              <a:ext uri="{FF2B5EF4-FFF2-40B4-BE49-F238E27FC236}">
                <a16:creationId xmlns:a16="http://schemas.microsoft.com/office/drawing/2014/main" id="{4612B786-C7B8-4D97-8884-852945FB1312}"/>
              </a:ext>
            </a:extLst>
          </p:cNvPr>
          <p:cNvSpPr/>
          <p:nvPr/>
        </p:nvSpPr>
        <p:spPr>
          <a:xfrm rot="18256251">
            <a:off x="2696973" y="-5484"/>
            <a:ext cx="6803158" cy="6858000"/>
          </a:xfrm>
          <a:prstGeom prst="blockArc">
            <a:avLst>
              <a:gd name="adj1" fmla="val 9829622"/>
              <a:gd name="adj2" fmla="val 11328062"/>
              <a:gd name="adj3" fmla="val 19072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9" name="Arc plein 68">
            <a:extLst>
              <a:ext uri="{FF2B5EF4-FFF2-40B4-BE49-F238E27FC236}">
                <a16:creationId xmlns:a16="http://schemas.microsoft.com/office/drawing/2014/main" id="{AEB9A4D6-779D-4B35-9870-F37BBF9B6612}"/>
              </a:ext>
            </a:extLst>
          </p:cNvPr>
          <p:cNvSpPr/>
          <p:nvPr/>
        </p:nvSpPr>
        <p:spPr>
          <a:xfrm rot="18256251">
            <a:off x="2677386" y="-25351"/>
            <a:ext cx="6803158" cy="6858000"/>
          </a:xfrm>
          <a:prstGeom prst="blockArc">
            <a:avLst>
              <a:gd name="adj1" fmla="val 8405706"/>
              <a:gd name="adj2" fmla="val 9795335"/>
              <a:gd name="adj3" fmla="val 1886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1E059954-A222-40D4-BC05-4ABE40150FE8}"/>
              </a:ext>
            </a:extLst>
          </p:cNvPr>
          <p:cNvSpPr txBox="1"/>
          <p:nvPr/>
        </p:nvSpPr>
        <p:spPr>
          <a:xfrm rot="1676435">
            <a:off x="4108266" y="5620975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De saison  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BBF33440-8AE5-4A24-A870-A9A68A1881C2}"/>
              </a:ext>
            </a:extLst>
          </p:cNvPr>
          <p:cNvSpPr txBox="1"/>
          <p:nvPr/>
        </p:nvSpPr>
        <p:spPr>
          <a:xfrm rot="301060">
            <a:off x="5192960" y="5952651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Local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358606CB-CED5-487C-93DB-63CA6EEE16ED}"/>
              </a:ext>
            </a:extLst>
          </p:cNvPr>
          <p:cNvSpPr txBox="1"/>
          <p:nvPr/>
        </p:nvSpPr>
        <p:spPr>
          <a:xfrm rot="20591075">
            <a:off x="6422737" y="5856024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Suisse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F50D9381-77C4-4975-90BF-8411B70B2845}"/>
              </a:ext>
            </a:extLst>
          </p:cNvPr>
          <p:cNvSpPr txBox="1"/>
          <p:nvPr/>
        </p:nvSpPr>
        <p:spPr>
          <a:xfrm rot="19665842">
            <a:off x="7379747" y="5288054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Étranger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3E688E9-FDB1-2848-936A-4933970D4094}"/>
              </a:ext>
            </a:extLst>
          </p:cNvPr>
          <p:cNvSpPr txBox="1"/>
          <p:nvPr/>
        </p:nvSpPr>
        <p:spPr>
          <a:xfrm rot="8040000" flipH="1" flipV="1">
            <a:off x="3556237" y="1672677"/>
            <a:ext cx="1899687" cy="442035"/>
          </a:xfrm>
          <a:prstGeom prst="rect">
            <a:avLst/>
          </a:prstGeom>
          <a:noFill/>
        </p:spPr>
        <p:txBody>
          <a:bodyPr wrap="square" tIns="36000" bIns="36000" rtlCol="0">
            <a:normAutofit/>
          </a:bodyPr>
          <a:lstStyle/>
          <a:p>
            <a:r>
              <a:rPr lang="fr-CH" b="1" dirty="0"/>
              <a:t>Macronutriments 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85E3AE0B-BDF3-7844-B42D-A9B638BA00A0}"/>
              </a:ext>
            </a:extLst>
          </p:cNvPr>
          <p:cNvSpPr txBox="1"/>
          <p:nvPr/>
        </p:nvSpPr>
        <p:spPr>
          <a:xfrm rot="4172052" flipH="1" flipV="1">
            <a:off x="2969114" y="4134490"/>
            <a:ext cx="1665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Micro</a:t>
            </a:r>
          </a:p>
          <a:p>
            <a:pPr algn="ctr"/>
            <a:r>
              <a:rPr lang="fr-CH" b="1" dirty="0"/>
              <a:t>nutriments </a:t>
            </a:r>
          </a:p>
        </p:txBody>
      </p:sp>
      <p:sp>
        <p:nvSpPr>
          <p:cNvPr id="4" name="Arc plein 3"/>
          <p:cNvSpPr/>
          <p:nvPr/>
        </p:nvSpPr>
        <p:spPr>
          <a:xfrm rot="20131740">
            <a:off x="2687990" y="43810"/>
            <a:ext cx="6818362" cy="6784574"/>
          </a:xfrm>
          <a:prstGeom prst="blockArc">
            <a:avLst>
              <a:gd name="adj1" fmla="val 11197309"/>
              <a:gd name="adj2" fmla="val 12016613"/>
              <a:gd name="adj3" fmla="val 5886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67" name="Arc plein 66"/>
          <p:cNvSpPr/>
          <p:nvPr/>
        </p:nvSpPr>
        <p:spPr>
          <a:xfrm rot="19269900">
            <a:off x="2676646" y="7216"/>
            <a:ext cx="6818362" cy="6784574"/>
          </a:xfrm>
          <a:prstGeom prst="blockArc">
            <a:avLst>
              <a:gd name="adj1" fmla="val 11151010"/>
              <a:gd name="adj2" fmla="val 12016613"/>
              <a:gd name="adj3" fmla="val 5886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79" name="Arc plein 78"/>
          <p:cNvSpPr/>
          <p:nvPr/>
        </p:nvSpPr>
        <p:spPr>
          <a:xfrm rot="18546702">
            <a:off x="2684750" y="17577"/>
            <a:ext cx="6818362" cy="6784574"/>
          </a:xfrm>
          <a:prstGeom prst="blockArc">
            <a:avLst>
              <a:gd name="adj1" fmla="val 11058032"/>
              <a:gd name="adj2" fmla="val 11883208"/>
              <a:gd name="adj3" fmla="val 6071"/>
            </a:avLst>
          </a:prstGeom>
          <a:pattFill prst="dashHorz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82" name="Arc plein 81">
            <a:extLst>
              <a:ext uri="{FF2B5EF4-FFF2-40B4-BE49-F238E27FC236}">
                <a16:creationId xmlns:a16="http://schemas.microsoft.com/office/drawing/2014/main" id="{000C536A-C8D0-4AED-9456-647773767CA0}"/>
              </a:ext>
            </a:extLst>
          </p:cNvPr>
          <p:cNvSpPr/>
          <p:nvPr/>
        </p:nvSpPr>
        <p:spPr>
          <a:xfrm rot="18995547">
            <a:off x="2683013" y="44299"/>
            <a:ext cx="6822233" cy="6858000"/>
          </a:xfrm>
          <a:prstGeom prst="blockArc">
            <a:avLst>
              <a:gd name="adj1" fmla="val 13897683"/>
              <a:gd name="adj2" fmla="val 14596322"/>
              <a:gd name="adj3" fmla="val 6147"/>
            </a:avLst>
          </a:prstGeom>
          <a:solidFill>
            <a:srgbClr val="FEF8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7103423">
            <a:off x="2558673" y="247506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/>
              <a:t>végétales</a:t>
            </a:r>
            <a:r>
              <a:rPr lang="fr-FR" b="1" dirty="0"/>
              <a:t> </a:t>
            </a:r>
            <a:endParaRPr lang="fr-CH" dirty="0"/>
          </a:p>
        </p:txBody>
      </p:sp>
      <p:sp>
        <p:nvSpPr>
          <p:cNvPr id="86" name="Rectangle 85"/>
          <p:cNvSpPr/>
          <p:nvPr/>
        </p:nvSpPr>
        <p:spPr>
          <a:xfrm rot="16200000">
            <a:off x="2494126" y="3130136"/>
            <a:ext cx="715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/>
              <a:t>animales</a:t>
            </a:r>
            <a:r>
              <a:rPr lang="fr-FR" b="1" dirty="0"/>
              <a:t> </a:t>
            </a:r>
            <a:endParaRPr lang="fr-CH" dirty="0"/>
          </a:p>
        </p:txBody>
      </p:sp>
      <p:sp>
        <p:nvSpPr>
          <p:cNvPr id="87" name="Rectangle 86"/>
          <p:cNvSpPr/>
          <p:nvPr/>
        </p:nvSpPr>
        <p:spPr>
          <a:xfrm rot="15457445">
            <a:off x="2496457" y="3857796"/>
            <a:ext cx="859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/>
              <a:t>vitamines</a:t>
            </a:r>
            <a:r>
              <a:rPr lang="fr-FR" b="1" dirty="0"/>
              <a:t> </a:t>
            </a:r>
            <a:endParaRPr lang="fr-CH" dirty="0"/>
          </a:p>
        </p:txBody>
      </p:sp>
      <p:sp>
        <p:nvSpPr>
          <p:cNvPr id="88" name="Rectangle 87"/>
          <p:cNvSpPr/>
          <p:nvPr/>
        </p:nvSpPr>
        <p:spPr>
          <a:xfrm rot="14699100">
            <a:off x="2779334" y="4582241"/>
            <a:ext cx="824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/>
              <a:t>Sels</a:t>
            </a:r>
          </a:p>
          <a:p>
            <a:pPr algn="ctr"/>
            <a:r>
              <a:rPr lang="fr-FR" sz="1200" b="1" dirty="0"/>
              <a:t>minéraux </a:t>
            </a:r>
            <a:endParaRPr lang="fr-CH" sz="1200" dirty="0"/>
          </a:p>
        </p:txBody>
      </p:sp>
    </p:spTree>
    <p:extLst>
      <p:ext uri="{BB962C8B-B14F-4D97-AF65-F5344CB8AC3E}">
        <p14:creationId xmlns:p14="http://schemas.microsoft.com/office/powerpoint/2010/main" val="2779374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rc plein 23">
            <a:extLst>
              <a:ext uri="{FF2B5EF4-FFF2-40B4-BE49-F238E27FC236}">
                <a16:creationId xmlns:a16="http://schemas.microsoft.com/office/drawing/2014/main" id="{6F0B6B23-15AA-4DE8-9DE5-8E610E4CF334}"/>
              </a:ext>
            </a:extLst>
          </p:cNvPr>
          <p:cNvSpPr/>
          <p:nvPr/>
        </p:nvSpPr>
        <p:spPr>
          <a:xfrm rot="18256251">
            <a:off x="2671027" y="-19136"/>
            <a:ext cx="6803158" cy="6858000"/>
          </a:xfrm>
          <a:prstGeom prst="blockArc">
            <a:avLst>
              <a:gd name="adj1" fmla="val 5468654"/>
              <a:gd name="adj2" fmla="val 6829255"/>
              <a:gd name="adj3" fmla="val 19335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9" name="Arc plein 58">
            <a:extLst>
              <a:ext uri="{FF2B5EF4-FFF2-40B4-BE49-F238E27FC236}">
                <a16:creationId xmlns:a16="http://schemas.microsoft.com/office/drawing/2014/main" id="{19D706D2-2AA2-4850-B902-01A0C732C221}"/>
              </a:ext>
            </a:extLst>
          </p:cNvPr>
          <p:cNvSpPr/>
          <p:nvPr/>
        </p:nvSpPr>
        <p:spPr>
          <a:xfrm rot="510679">
            <a:off x="2685087" y="-17604"/>
            <a:ext cx="6803158" cy="6858000"/>
          </a:xfrm>
          <a:prstGeom prst="blockArc">
            <a:avLst>
              <a:gd name="adj1" fmla="val 7480621"/>
              <a:gd name="adj2" fmla="val 10033276"/>
              <a:gd name="adj3" fmla="val 19895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72" name="Arc plein 71">
            <a:extLst>
              <a:ext uri="{FF2B5EF4-FFF2-40B4-BE49-F238E27FC236}">
                <a16:creationId xmlns:a16="http://schemas.microsoft.com/office/drawing/2014/main" id="{0AEED23D-210A-4B6D-8691-A7CBD3594425}"/>
              </a:ext>
            </a:extLst>
          </p:cNvPr>
          <p:cNvSpPr/>
          <p:nvPr/>
        </p:nvSpPr>
        <p:spPr>
          <a:xfrm rot="18256251">
            <a:off x="2767772" y="68529"/>
            <a:ext cx="6822233" cy="6858000"/>
          </a:xfrm>
          <a:prstGeom prst="blockArc">
            <a:avLst>
              <a:gd name="adj1" fmla="val 13956615"/>
              <a:gd name="adj2" fmla="val 19480137"/>
              <a:gd name="adj3" fmla="val 19669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5" name="Arc plein 54">
            <a:extLst>
              <a:ext uri="{FF2B5EF4-FFF2-40B4-BE49-F238E27FC236}">
                <a16:creationId xmlns:a16="http://schemas.microsoft.com/office/drawing/2014/main" id="{A7644132-21F6-448B-B69C-0C8BBD67317E}"/>
              </a:ext>
            </a:extLst>
          </p:cNvPr>
          <p:cNvSpPr/>
          <p:nvPr/>
        </p:nvSpPr>
        <p:spPr>
          <a:xfrm rot="18256251">
            <a:off x="3128989" y="440148"/>
            <a:ext cx="5947001" cy="5992159"/>
          </a:xfrm>
          <a:prstGeom prst="blockArc">
            <a:avLst>
              <a:gd name="adj1" fmla="val 13899909"/>
              <a:gd name="adj2" fmla="val 15656973"/>
              <a:gd name="adj3" fmla="val 6931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3" name="Arc plein 52">
            <a:extLst>
              <a:ext uri="{FF2B5EF4-FFF2-40B4-BE49-F238E27FC236}">
                <a16:creationId xmlns:a16="http://schemas.microsoft.com/office/drawing/2014/main" id="{6AA71B46-23D3-44EE-BCDD-A61621003418}"/>
              </a:ext>
            </a:extLst>
          </p:cNvPr>
          <p:cNvSpPr/>
          <p:nvPr/>
        </p:nvSpPr>
        <p:spPr>
          <a:xfrm rot="18256251">
            <a:off x="3120629" y="428016"/>
            <a:ext cx="5947001" cy="5992159"/>
          </a:xfrm>
          <a:prstGeom prst="blockArc">
            <a:avLst>
              <a:gd name="adj1" fmla="val 17378575"/>
              <a:gd name="adj2" fmla="val 19457683"/>
              <a:gd name="adj3" fmla="val 7333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0" name="Arc plein 59">
            <a:extLst>
              <a:ext uri="{FF2B5EF4-FFF2-40B4-BE49-F238E27FC236}">
                <a16:creationId xmlns:a16="http://schemas.microsoft.com/office/drawing/2014/main" id="{090E0C18-F157-4E2F-98BD-8D3DFF6B311F}"/>
              </a:ext>
            </a:extLst>
          </p:cNvPr>
          <p:cNvSpPr/>
          <p:nvPr/>
        </p:nvSpPr>
        <p:spPr>
          <a:xfrm rot="18256251">
            <a:off x="2694738" y="2014"/>
            <a:ext cx="6822233" cy="6858000"/>
          </a:xfrm>
          <a:prstGeom prst="blockArc">
            <a:avLst>
              <a:gd name="adj1" fmla="val 16335678"/>
              <a:gd name="adj2" fmla="val 17375345"/>
              <a:gd name="adj3" fmla="val 6133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8" name="Arc plein 57">
            <a:extLst>
              <a:ext uri="{FF2B5EF4-FFF2-40B4-BE49-F238E27FC236}">
                <a16:creationId xmlns:a16="http://schemas.microsoft.com/office/drawing/2014/main" id="{D96C55FA-6BC5-4C8F-A0E4-92A1BABBE1CD}"/>
              </a:ext>
            </a:extLst>
          </p:cNvPr>
          <p:cNvSpPr/>
          <p:nvPr/>
        </p:nvSpPr>
        <p:spPr>
          <a:xfrm rot="18256251">
            <a:off x="2697962" y="5966"/>
            <a:ext cx="6822233" cy="6858000"/>
          </a:xfrm>
          <a:prstGeom prst="blockArc">
            <a:avLst>
              <a:gd name="adj1" fmla="val 15296031"/>
              <a:gd name="adj2" fmla="val 16346189"/>
              <a:gd name="adj3" fmla="val 6016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6" name="Arc plein 55">
            <a:extLst>
              <a:ext uri="{FF2B5EF4-FFF2-40B4-BE49-F238E27FC236}">
                <a16:creationId xmlns:a16="http://schemas.microsoft.com/office/drawing/2014/main" id="{8710BB3E-D334-4538-B660-6AA503E1050F}"/>
              </a:ext>
            </a:extLst>
          </p:cNvPr>
          <p:cNvSpPr/>
          <p:nvPr/>
        </p:nvSpPr>
        <p:spPr>
          <a:xfrm rot="18256251">
            <a:off x="2703218" y="861"/>
            <a:ext cx="6822233" cy="6858000"/>
          </a:xfrm>
          <a:prstGeom prst="blockArc">
            <a:avLst>
              <a:gd name="adj1" fmla="val 18382576"/>
              <a:gd name="adj2" fmla="val 19465959"/>
              <a:gd name="adj3" fmla="val 6118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15" name="Arc plein 14">
            <a:extLst>
              <a:ext uri="{FF2B5EF4-FFF2-40B4-BE49-F238E27FC236}">
                <a16:creationId xmlns:a16="http://schemas.microsoft.com/office/drawing/2014/main" id="{3BAE5393-207E-42C9-A8E3-5954A94D6982}"/>
              </a:ext>
            </a:extLst>
          </p:cNvPr>
          <p:cNvSpPr/>
          <p:nvPr/>
        </p:nvSpPr>
        <p:spPr>
          <a:xfrm rot="2243517">
            <a:off x="2684883" y="8087"/>
            <a:ext cx="6822233" cy="6858000"/>
          </a:xfrm>
          <a:prstGeom prst="blockArc">
            <a:avLst>
              <a:gd name="adj1" fmla="val 13901506"/>
              <a:gd name="adj2" fmla="val 15717539"/>
              <a:gd name="adj3" fmla="val 19923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47" name="Arc plein 46">
            <a:extLst>
              <a:ext uri="{FF2B5EF4-FFF2-40B4-BE49-F238E27FC236}">
                <a16:creationId xmlns:a16="http://schemas.microsoft.com/office/drawing/2014/main" id="{E033C7AA-7776-4239-9268-AB3487D9F868}"/>
              </a:ext>
            </a:extLst>
          </p:cNvPr>
          <p:cNvSpPr/>
          <p:nvPr/>
        </p:nvSpPr>
        <p:spPr>
          <a:xfrm rot="2243517">
            <a:off x="2695391" y="27629"/>
            <a:ext cx="6822233" cy="6858000"/>
          </a:xfrm>
          <a:prstGeom prst="blockArc">
            <a:avLst>
              <a:gd name="adj1" fmla="val 15690025"/>
              <a:gd name="adj2" fmla="val 17607673"/>
              <a:gd name="adj3" fmla="val 19610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40" name="Arc plein 39">
            <a:extLst>
              <a:ext uri="{FF2B5EF4-FFF2-40B4-BE49-F238E27FC236}">
                <a16:creationId xmlns:a16="http://schemas.microsoft.com/office/drawing/2014/main" id="{CB4F1FBD-77E2-497A-8C0A-761044FF7F4D}"/>
              </a:ext>
            </a:extLst>
          </p:cNvPr>
          <p:cNvSpPr/>
          <p:nvPr/>
        </p:nvSpPr>
        <p:spPr>
          <a:xfrm rot="2249030">
            <a:off x="4054549" y="1357970"/>
            <a:ext cx="4117868" cy="4161453"/>
          </a:xfrm>
          <a:prstGeom prst="blockArc">
            <a:avLst>
              <a:gd name="adj1" fmla="val 5790364"/>
              <a:gd name="adj2" fmla="val 13893483"/>
              <a:gd name="adj3" fmla="val 26572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49" name="Arc plein 48">
            <a:extLst>
              <a:ext uri="{FF2B5EF4-FFF2-40B4-BE49-F238E27FC236}">
                <a16:creationId xmlns:a16="http://schemas.microsoft.com/office/drawing/2014/main" id="{000C536A-C8D0-4AED-9456-647773767CA0}"/>
              </a:ext>
            </a:extLst>
          </p:cNvPr>
          <p:cNvSpPr/>
          <p:nvPr/>
        </p:nvSpPr>
        <p:spPr>
          <a:xfrm rot="18256251">
            <a:off x="2690336" y="6766"/>
            <a:ext cx="6822233" cy="6858000"/>
          </a:xfrm>
          <a:prstGeom prst="blockArc">
            <a:avLst>
              <a:gd name="adj1" fmla="val 13897683"/>
              <a:gd name="adj2" fmla="val 15298257"/>
              <a:gd name="adj3" fmla="val 6175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1" name="Arc plein 50">
            <a:extLst>
              <a:ext uri="{FF2B5EF4-FFF2-40B4-BE49-F238E27FC236}">
                <a16:creationId xmlns:a16="http://schemas.microsoft.com/office/drawing/2014/main" id="{15CECA05-60B8-4274-8AC3-B2C8F670D30C}"/>
              </a:ext>
            </a:extLst>
          </p:cNvPr>
          <p:cNvSpPr/>
          <p:nvPr/>
        </p:nvSpPr>
        <p:spPr>
          <a:xfrm rot="18256251">
            <a:off x="3123733" y="428016"/>
            <a:ext cx="5947001" cy="5992159"/>
          </a:xfrm>
          <a:prstGeom prst="blockArc">
            <a:avLst>
              <a:gd name="adj1" fmla="val 15288794"/>
              <a:gd name="adj2" fmla="val 17367253"/>
              <a:gd name="adj3" fmla="val 7233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AD3379E5-714A-45F6-AD72-6590CB0DCCE7}"/>
              </a:ext>
            </a:extLst>
          </p:cNvPr>
          <p:cNvGrpSpPr/>
          <p:nvPr/>
        </p:nvGrpSpPr>
        <p:grpSpPr>
          <a:xfrm>
            <a:off x="4047644" y="14360"/>
            <a:ext cx="4117868" cy="5509185"/>
            <a:chOff x="4056976" y="0"/>
            <a:chExt cx="4117868" cy="5509185"/>
          </a:xfrm>
          <a:solidFill>
            <a:schemeClr val="bg2"/>
          </a:solidFill>
        </p:grpSpPr>
        <p:sp>
          <p:nvSpPr>
            <p:cNvPr id="20" name="Arc plein 19">
              <a:extLst>
                <a:ext uri="{FF2B5EF4-FFF2-40B4-BE49-F238E27FC236}">
                  <a16:creationId xmlns:a16="http://schemas.microsoft.com/office/drawing/2014/main" id="{59E136E5-E8DD-4ECF-AA54-A284BA0ED4E1}"/>
                </a:ext>
              </a:extLst>
            </p:cNvPr>
            <p:cNvSpPr/>
            <p:nvPr/>
          </p:nvSpPr>
          <p:spPr>
            <a:xfrm rot="2249030">
              <a:off x="4056976" y="1347732"/>
              <a:ext cx="4117868" cy="4161453"/>
            </a:xfrm>
            <a:prstGeom prst="blockArc">
              <a:avLst>
                <a:gd name="adj1" fmla="val 13901506"/>
                <a:gd name="adj2" fmla="val 21523696"/>
                <a:gd name="adj3" fmla="val 2643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>
                <a:solidFill>
                  <a:schemeClr val="tx1"/>
                </a:solidFill>
              </a:endParaRPr>
            </a:p>
          </p:txBody>
        </p:sp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EA463E35-A4BA-439C-AE7C-10344DF3D76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25924" y="0"/>
              <a:ext cx="70075" cy="2453951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7507AA0F-A819-4F4D-BAF7-11974A909BBD}"/>
                </a:ext>
              </a:extLst>
            </p:cNvPr>
            <p:cNvSpPr/>
            <p:nvPr/>
          </p:nvSpPr>
          <p:spPr>
            <a:xfrm>
              <a:off x="5074837" y="2444620"/>
              <a:ext cx="2029776" cy="195009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2800" b="1" dirty="0">
                  <a:solidFill>
                    <a:schemeClr val="tx1"/>
                  </a:solidFill>
                </a:rPr>
                <a:t>J’évalue pour cuisiner</a:t>
              </a:r>
            </a:p>
          </p:txBody>
        </p:sp>
      </p:grpSp>
      <p:sp>
        <p:nvSpPr>
          <p:cNvPr id="67" name="ZoneTexte 66">
            <a:extLst>
              <a:ext uri="{FF2B5EF4-FFF2-40B4-BE49-F238E27FC236}">
                <a16:creationId xmlns:a16="http://schemas.microsoft.com/office/drawing/2014/main" id="{D2B4B752-EAAD-486D-9096-8F3636BC2534}"/>
              </a:ext>
            </a:extLst>
          </p:cNvPr>
          <p:cNvSpPr txBox="1"/>
          <p:nvPr/>
        </p:nvSpPr>
        <p:spPr>
          <a:xfrm rot="3504656" flipH="1" flipV="1">
            <a:off x="2732216" y="4211240"/>
            <a:ext cx="1665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Micro</a:t>
            </a:r>
          </a:p>
          <a:p>
            <a:pPr algn="ctr"/>
            <a:r>
              <a:rPr lang="fr-CH" b="1" dirty="0"/>
              <a:t>nutriments </a:t>
            </a:r>
          </a:p>
        </p:txBody>
      </p:sp>
      <p:sp>
        <p:nvSpPr>
          <p:cNvPr id="57" name="Arc plein 56">
            <a:extLst>
              <a:ext uri="{FF2B5EF4-FFF2-40B4-BE49-F238E27FC236}">
                <a16:creationId xmlns:a16="http://schemas.microsoft.com/office/drawing/2014/main" id="{19CE7F21-2D02-44F1-856B-2E6918E6E783}"/>
              </a:ext>
            </a:extLst>
          </p:cNvPr>
          <p:cNvSpPr/>
          <p:nvPr/>
        </p:nvSpPr>
        <p:spPr>
          <a:xfrm rot="18256251">
            <a:off x="2696694" y="2016"/>
            <a:ext cx="6822233" cy="6858000"/>
          </a:xfrm>
          <a:prstGeom prst="blockArc">
            <a:avLst>
              <a:gd name="adj1" fmla="val 17373778"/>
              <a:gd name="adj2" fmla="val 18377751"/>
              <a:gd name="adj3" fmla="val 6045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3EE953-D509-C141-8602-0E88E143F1A5}"/>
              </a:ext>
            </a:extLst>
          </p:cNvPr>
          <p:cNvSpPr txBox="1"/>
          <p:nvPr/>
        </p:nvSpPr>
        <p:spPr>
          <a:xfrm rot="1020000">
            <a:off x="4355896" y="2072074"/>
            <a:ext cx="769441" cy="181748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2000" b="1" dirty="0"/>
              <a:t>Sources</a:t>
            </a:r>
            <a:r>
              <a:rPr lang="fr-FR" b="1" dirty="0"/>
              <a:t> de nutriments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AB7F0B-F36E-EB42-8E95-E619474DBE87}"/>
              </a:ext>
            </a:extLst>
          </p:cNvPr>
          <p:cNvSpPr txBox="1"/>
          <p:nvPr/>
        </p:nvSpPr>
        <p:spPr>
          <a:xfrm rot="-1020000">
            <a:off x="4595653" y="606740"/>
            <a:ext cx="1190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Protéines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9E05B04-E3DE-B74B-B23F-8238910B130B}"/>
              </a:ext>
            </a:extLst>
          </p:cNvPr>
          <p:cNvSpPr txBox="1"/>
          <p:nvPr/>
        </p:nvSpPr>
        <p:spPr>
          <a:xfrm rot="-3180000">
            <a:off x="3321580" y="1514664"/>
            <a:ext cx="1190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Glucides</a:t>
            </a:r>
            <a:r>
              <a:rPr lang="fr-FR" sz="1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1124B89-7A04-6046-99C3-5B9F7C26887C}"/>
              </a:ext>
            </a:extLst>
          </p:cNvPr>
          <p:cNvSpPr txBox="1"/>
          <p:nvPr/>
        </p:nvSpPr>
        <p:spPr>
          <a:xfrm rot="-4800000">
            <a:off x="2785606" y="2760557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Lipides</a:t>
            </a:r>
            <a:r>
              <a:rPr lang="fr-FR" b="1" dirty="0"/>
              <a:t>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EF236B-C8A4-8A47-9949-A33E7CAB621B}"/>
              </a:ext>
            </a:extLst>
          </p:cNvPr>
          <p:cNvSpPr txBox="1"/>
          <p:nvPr/>
        </p:nvSpPr>
        <p:spPr>
          <a:xfrm rot="-3660000">
            <a:off x="2863039" y="1739806"/>
            <a:ext cx="805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Simples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BDFBD61-BFB7-F94D-89DC-60BB679E5D87}"/>
              </a:ext>
            </a:extLst>
          </p:cNvPr>
          <p:cNvSpPr txBox="1"/>
          <p:nvPr/>
        </p:nvSpPr>
        <p:spPr>
          <a:xfrm rot="-2700000">
            <a:off x="3370130" y="966130"/>
            <a:ext cx="1000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Complexes 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8850B07-57D3-7145-93B5-DE946D1F3E0E}"/>
              </a:ext>
            </a:extLst>
          </p:cNvPr>
          <p:cNvSpPr txBox="1"/>
          <p:nvPr/>
        </p:nvSpPr>
        <p:spPr>
          <a:xfrm rot="-1680000">
            <a:off x="4183525" y="393708"/>
            <a:ext cx="946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Végétales </a:t>
            </a:r>
          </a:p>
        </p:txBody>
      </p:sp>
      <p:sp>
        <p:nvSpPr>
          <p:cNvPr id="43" name="Arc plein 42">
            <a:extLst>
              <a:ext uri="{FF2B5EF4-FFF2-40B4-BE49-F238E27FC236}">
                <a16:creationId xmlns:a16="http://schemas.microsoft.com/office/drawing/2014/main" id="{98B333B1-7564-4A6A-8BFF-654CADC6071E}"/>
              </a:ext>
            </a:extLst>
          </p:cNvPr>
          <p:cNvSpPr/>
          <p:nvPr/>
        </p:nvSpPr>
        <p:spPr>
          <a:xfrm rot="2249030">
            <a:off x="4054549" y="1370799"/>
            <a:ext cx="4117868" cy="4161453"/>
          </a:xfrm>
          <a:prstGeom prst="blockArc">
            <a:avLst>
              <a:gd name="adj1" fmla="val 21486257"/>
              <a:gd name="adj2" fmla="val 5772756"/>
              <a:gd name="adj3" fmla="val 26809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C1D60E5-5B4E-EE47-A867-C5A1A2D88369}"/>
              </a:ext>
            </a:extLst>
          </p:cNvPr>
          <p:cNvSpPr txBox="1"/>
          <p:nvPr/>
        </p:nvSpPr>
        <p:spPr>
          <a:xfrm rot="-600000">
            <a:off x="5085623" y="87280"/>
            <a:ext cx="869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Animales 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A37F382A-1C47-4F42-8C60-26CEE0A89484}"/>
              </a:ext>
            </a:extLst>
          </p:cNvPr>
          <p:cNvSpPr txBox="1"/>
          <p:nvPr/>
        </p:nvSpPr>
        <p:spPr>
          <a:xfrm rot="5400000">
            <a:off x="5877603" y="3759924"/>
            <a:ext cx="800219" cy="21501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2000" b="1" dirty="0"/>
              <a:t>Impact environnemental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272BBCA9-06F5-B14F-B04C-F9D6E6C4F562}"/>
              </a:ext>
            </a:extLst>
          </p:cNvPr>
          <p:cNvSpPr txBox="1"/>
          <p:nvPr/>
        </p:nvSpPr>
        <p:spPr>
          <a:xfrm rot="8640000">
            <a:off x="6859473" y="1583198"/>
            <a:ext cx="800219" cy="2086606"/>
          </a:xfrm>
          <a:prstGeom prst="rect">
            <a:avLst/>
          </a:prstGeom>
          <a:solidFill>
            <a:schemeClr val="bg2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fr-FR" sz="2000" b="1" dirty="0"/>
              <a:t>Transformation</a:t>
            </a:r>
          </a:p>
          <a:p>
            <a:pPr algn="ctr"/>
            <a:r>
              <a:rPr lang="fr-FR" sz="2000" b="1" dirty="0"/>
              <a:t>des aliments</a:t>
            </a:r>
            <a:r>
              <a:rPr lang="fr-FR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0" name="Arc plein 49">
            <a:extLst>
              <a:ext uri="{FF2B5EF4-FFF2-40B4-BE49-F238E27FC236}">
                <a16:creationId xmlns:a16="http://schemas.microsoft.com/office/drawing/2014/main" id="{A2A89B1E-2FEF-43CD-A216-C72CE1AC2030}"/>
              </a:ext>
            </a:extLst>
          </p:cNvPr>
          <p:cNvSpPr/>
          <p:nvPr/>
        </p:nvSpPr>
        <p:spPr>
          <a:xfrm rot="2243517">
            <a:off x="2686150" y="17419"/>
            <a:ext cx="6822233" cy="6858000"/>
          </a:xfrm>
          <a:prstGeom prst="blockArc">
            <a:avLst>
              <a:gd name="adj1" fmla="val 19542724"/>
              <a:gd name="adj2" fmla="val 21479544"/>
              <a:gd name="adj3" fmla="val 19590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C38CB7F8-6059-A74B-ABD7-15901D98C6A8}"/>
              </a:ext>
            </a:extLst>
          </p:cNvPr>
          <p:cNvSpPr txBox="1"/>
          <p:nvPr/>
        </p:nvSpPr>
        <p:spPr>
          <a:xfrm rot="11760000" flipH="1" flipV="1">
            <a:off x="6034898" y="347786"/>
            <a:ext cx="1550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Aliments</a:t>
            </a:r>
          </a:p>
          <a:p>
            <a:pPr algn="ctr"/>
            <a:r>
              <a:rPr lang="fr-CH" b="1" dirty="0"/>
              <a:t>bruts </a:t>
            </a:r>
            <a:endParaRPr lang="fr-CH" dirty="0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6409088D-B46F-D548-A39A-11326BCE5F92}"/>
              </a:ext>
            </a:extLst>
          </p:cNvPr>
          <p:cNvSpPr txBox="1"/>
          <p:nvPr/>
        </p:nvSpPr>
        <p:spPr>
          <a:xfrm rot="13391616" flipH="1" flipV="1">
            <a:off x="7304737" y="1128967"/>
            <a:ext cx="16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Ingrédients culinaires</a:t>
            </a:r>
            <a:r>
              <a:rPr lang="fr-CH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1C0C7633-0E52-2A40-A3DC-3648F31F355F}"/>
              </a:ext>
            </a:extLst>
          </p:cNvPr>
          <p:cNvSpPr txBox="1"/>
          <p:nvPr/>
        </p:nvSpPr>
        <p:spPr>
          <a:xfrm rot="17031805" flipH="1" flipV="1">
            <a:off x="8004222" y="4061496"/>
            <a:ext cx="16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Aliments ultra-transformés 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38C42CE-A66A-7341-94C9-3D8F3AEE92CA}"/>
              </a:ext>
            </a:extLst>
          </p:cNvPr>
          <p:cNvCxnSpPr>
            <a:cxnSpLocks/>
            <a:endCxn id="48" idx="0"/>
          </p:cNvCxnSpPr>
          <p:nvPr/>
        </p:nvCxnSpPr>
        <p:spPr>
          <a:xfrm>
            <a:off x="6016592" y="14360"/>
            <a:ext cx="63801" cy="24446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30EDD0DE-D6DB-8A4E-BDA7-A5103F82F1FB}"/>
              </a:ext>
            </a:extLst>
          </p:cNvPr>
          <p:cNvCxnSpPr>
            <a:cxnSpLocks/>
          </p:cNvCxnSpPr>
          <p:nvPr/>
        </p:nvCxnSpPr>
        <p:spPr>
          <a:xfrm>
            <a:off x="6876615" y="4015840"/>
            <a:ext cx="2003054" cy="14126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4D8B2731-9FF0-9745-9957-DFE66BB27BF8}"/>
              </a:ext>
            </a:extLst>
          </p:cNvPr>
          <p:cNvCxnSpPr>
            <a:cxnSpLocks/>
          </p:cNvCxnSpPr>
          <p:nvPr/>
        </p:nvCxnSpPr>
        <p:spPr>
          <a:xfrm flipH="1">
            <a:off x="3738637" y="4140466"/>
            <a:ext cx="1682527" cy="177444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Arc plein 63">
            <a:extLst>
              <a:ext uri="{FF2B5EF4-FFF2-40B4-BE49-F238E27FC236}">
                <a16:creationId xmlns:a16="http://schemas.microsoft.com/office/drawing/2014/main" id="{52532492-A210-49FA-A5E6-EC3CA6953313}"/>
              </a:ext>
            </a:extLst>
          </p:cNvPr>
          <p:cNvSpPr/>
          <p:nvPr/>
        </p:nvSpPr>
        <p:spPr>
          <a:xfrm rot="2243517">
            <a:off x="2683014" y="41761"/>
            <a:ext cx="6822233" cy="6858000"/>
          </a:xfrm>
          <a:prstGeom prst="blockArc">
            <a:avLst>
              <a:gd name="adj1" fmla="val 17612173"/>
              <a:gd name="adj2" fmla="val 19510462"/>
              <a:gd name="adj3" fmla="val 19489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763E76CC-ECE1-4D38-B814-CA626848A938}"/>
              </a:ext>
            </a:extLst>
          </p:cNvPr>
          <p:cNvSpPr txBox="1"/>
          <p:nvPr/>
        </p:nvSpPr>
        <p:spPr>
          <a:xfrm rot="15545553" flipH="1" flipV="1">
            <a:off x="8033196" y="2518993"/>
            <a:ext cx="16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Aliments</a:t>
            </a:r>
          </a:p>
          <a:p>
            <a:pPr algn="ctr"/>
            <a:r>
              <a:rPr lang="fr-CH" b="1" dirty="0"/>
              <a:t>transformés</a:t>
            </a:r>
            <a:endParaRPr lang="fr-CH" dirty="0"/>
          </a:p>
        </p:txBody>
      </p:sp>
      <p:sp>
        <p:nvSpPr>
          <p:cNvPr id="46" name="Arc plein 45">
            <a:extLst>
              <a:ext uri="{FF2B5EF4-FFF2-40B4-BE49-F238E27FC236}">
                <a16:creationId xmlns:a16="http://schemas.microsoft.com/office/drawing/2014/main" id="{64AF464A-BD08-4A3F-9E16-A5C784A0BE37}"/>
              </a:ext>
            </a:extLst>
          </p:cNvPr>
          <p:cNvSpPr/>
          <p:nvPr/>
        </p:nvSpPr>
        <p:spPr>
          <a:xfrm rot="18256251">
            <a:off x="2683116" y="-28467"/>
            <a:ext cx="6803158" cy="6858000"/>
          </a:xfrm>
          <a:prstGeom prst="blockArc">
            <a:avLst>
              <a:gd name="adj1" fmla="val 6844140"/>
              <a:gd name="adj2" fmla="val 8420876"/>
              <a:gd name="adj3" fmla="val 18940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2" name="Arc plein 61">
            <a:extLst>
              <a:ext uri="{FF2B5EF4-FFF2-40B4-BE49-F238E27FC236}">
                <a16:creationId xmlns:a16="http://schemas.microsoft.com/office/drawing/2014/main" id="{4612B786-C7B8-4D97-8884-852945FB1312}"/>
              </a:ext>
            </a:extLst>
          </p:cNvPr>
          <p:cNvSpPr/>
          <p:nvPr/>
        </p:nvSpPr>
        <p:spPr>
          <a:xfrm rot="18256251">
            <a:off x="2696973" y="-5484"/>
            <a:ext cx="6803158" cy="6858000"/>
          </a:xfrm>
          <a:prstGeom prst="blockArc">
            <a:avLst>
              <a:gd name="adj1" fmla="val 9829622"/>
              <a:gd name="adj2" fmla="val 11328062"/>
              <a:gd name="adj3" fmla="val 19072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9" name="Arc plein 68">
            <a:extLst>
              <a:ext uri="{FF2B5EF4-FFF2-40B4-BE49-F238E27FC236}">
                <a16:creationId xmlns:a16="http://schemas.microsoft.com/office/drawing/2014/main" id="{AEB9A4D6-779D-4B35-9870-F37BBF9B6612}"/>
              </a:ext>
            </a:extLst>
          </p:cNvPr>
          <p:cNvSpPr/>
          <p:nvPr/>
        </p:nvSpPr>
        <p:spPr>
          <a:xfrm rot="18256251">
            <a:off x="2677386" y="-25351"/>
            <a:ext cx="6803158" cy="6858000"/>
          </a:xfrm>
          <a:prstGeom prst="blockArc">
            <a:avLst>
              <a:gd name="adj1" fmla="val 8405706"/>
              <a:gd name="adj2" fmla="val 9795335"/>
              <a:gd name="adj3" fmla="val 18860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1E059954-A222-40D4-BC05-4ABE40150FE8}"/>
              </a:ext>
            </a:extLst>
          </p:cNvPr>
          <p:cNvSpPr txBox="1"/>
          <p:nvPr/>
        </p:nvSpPr>
        <p:spPr>
          <a:xfrm rot="1676435">
            <a:off x="4108266" y="5620975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De saison  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BBF33440-8AE5-4A24-A870-A9A68A1881C2}"/>
              </a:ext>
            </a:extLst>
          </p:cNvPr>
          <p:cNvSpPr txBox="1"/>
          <p:nvPr/>
        </p:nvSpPr>
        <p:spPr>
          <a:xfrm rot="301060">
            <a:off x="5192960" y="5952651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Local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358606CB-CED5-487C-93DB-63CA6EEE16ED}"/>
              </a:ext>
            </a:extLst>
          </p:cNvPr>
          <p:cNvSpPr txBox="1"/>
          <p:nvPr/>
        </p:nvSpPr>
        <p:spPr>
          <a:xfrm rot="20591075">
            <a:off x="6422737" y="5856024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Suisse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F50D9381-77C4-4975-90BF-8411B70B2845}"/>
              </a:ext>
            </a:extLst>
          </p:cNvPr>
          <p:cNvSpPr txBox="1"/>
          <p:nvPr/>
        </p:nvSpPr>
        <p:spPr>
          <a:xfrm rot="19665842">
            <a:off x="7379747" y="5288054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Étranger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567132CF-9A2D-C444-B658-BF7E30EC882F}"/>
              </a:ext>
            </a:extLst>
          </p:cNvPr>
          <p:cNvSpPr txBox="1"/>
          <p:nvPr/>
        </p:nvSpPr>
        <p:spPr>
          <a:xfrm rot="8040000" flipH="1" flipV="1">
            <a:off x="3615265" y="1706552"/>
            <a:ext cx="1899687" cy="442035"/>
          </a:xfrm>
          <a:prstGeom prst="rect">
            <a:avLst/>
          </a:prstGeom>
          <a:noFill/>
        </p:spPr>
        <p:txBody>
          <a:bodyPr wrap="square" tIns="36000" bIns="36000" rtlCol="0">
            <a:normAutofit/>
          </a:bodyPr>
          <a:lstStyle/>
          <a:p>
            <a:r>
              <a:rPr lang="fr-CH" b="1" dirty="0"/>
              <a:t>Macronutriments </a:t>
            </a:r>
          </a:p>
        </p:txBody>
      </p:sp>
    </p:spTree>
    <p:extLst>
      <p:ext uri="{BB962C8B-B14F-4D97-AF65-F5344CB8AC3E}">
        <p14:creationId xmlns:p14="http://schemas.microsoft.com/office/powerpoint/2010/main" val="876979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rc plein 23">
            <a:extLst>
              <a:ext uri="{FF2B5EF4-FFF2-40B4-BE49-F238E27FC236}">
                <a16:creationId xmlns:a16="http://schemas.microsoft.com/office/drawing/2014/main" id="{6F0B6B23-15AA-4DE8-9DE5-8E610E4CF334}"/>
              </a:ext>
            </a:extLst>
          </p:cNvPr>
          <p:cNvSpPr/>
          <p:nvPr/>
        </p:nvSpPr>
        <p:spPr>
          <a:xfrm rot="18256251">
            <a:off x="2671027" y="-19136"/>
            <a:ext cx="6803158" cy="6858000"/>
          </a:xfrm>
          <a:prstGeom prst="blockArc">
            <a:avLst>
              <a:gd name="adj1" fmla="val 5468654"/>
              <a:gd name="adj2" fmla="val 6829255"/>
              <a:gd name="adj3" fmla="val 19335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9" name="Arc plein 58">
            <a:extLst>
              <a:ext uri="{FF2B5EF4-FFF2-40B4-BE49-F238E27FC236}">
                <a16:creationId xmlns:a16="http://schemas.microsoft.com/office/drawing/2014/main" id="{19D706D2-2AA2-4850-B902-01A0C732C221}"/>
              </a:ext>
            </a:extLst>
          </p:cNvPr>
          <p:cNvSpPr/>
          <p:nvPr/>
        </p:nvSpPr>
        <p:spPr>
          <a:xfrm rot="510679">
            <a:off x="2685087" y="-17604"/>
            <a:ext cx="6803158" cy="6858000"/>
          </a:xfrm>
          <a:prstGeom prst="blockArc">
            <a:avLst>
              <a:gd name="adj1" fmla="val 7480621"/>
              <a:gd name="adj2" fmla="val 10033276"/>
              <a:gd name="adj3" fmla="val 19895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72" name="Arc plein 71">
            <a:extLst>
              <a:ext uri="{FF2B5EF4-FFF2-40B4-BE49-F238E27FC236}">
                <a16:creationId xmlns:a16="http://schemas.microsoft.com/office/drawing/2014/main" id="{0AEED23D-210A-4B6D-8691-A7CBD3594425}"/>
              </a:ext>
            </a:extLst>
          </p:cNvPr>
          <p:cNvSpPr/>
          <p:nvPr/>
        </p:nvSpPr>
        <p:spPr>
          <a:xfrm rot="18256251">
            <a:off x="2707589" y="36072"/>
            <a:ext cx="6822233" cy="6858000"/>
          </a:xfrm>
          <a:prstGeom prst="blockArc">
            <a:avLst>
              <a:gd name="adj1" fmla="val 13956615"/>
              <a:gd name="adj2" fmla="val 19480137"/>
              <a:gd name="adj3" fmla="val 19669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5" name="Arc plein 54">
            <a:extLst>
              <a:ext uri="{FF2B5EF4-FFF2-40B4-BE49-F238E27FC236}">
                <a16:creationId xmlns:a16="http://schemas.microsoft.com/office/drawing/2014/main" id="{A7644132-21F6-448B-B69C-0C8BBD67317E}"/>
              </a:ext>
            </a:extLst>
          </p:cNvPr>
          <p:cNvSpPr/>
          <p:nvPr/>
        </p:nvSpPr>
        <p:spPr>
          <a:xfrm rot="18256251">
            <a:off x="3131758" y="441007"/>
            <a:ext cx="5947001" cy="5992159"/>
          </a:xfrm>
          <a:prstGeom prst="blockArc">
            <a:avLst>
              <a:gd name="adj1" fmla="val 13899909"/>
              <a:gd name="adj2" fmla="val 15656973"/>
              <a:gd name="adj3" fmla="val 6931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3" name="Arc plein 52">
            <a:extLst>
              <a:ext uri="{FF2B5EF4-FFF2-40B4-BE49-F238E27FC236}">
                <a16:creationId xmlns:a16="http://schemas.microsoft.com/office/drawing/2014/main" id="{6AA71B46-23D3-44EE-BCDD-A61621003418}"/>
              </a:ext>
            </a:extLst>
          </p:cNvPr>
          <p:cNvSpPr/>
          <p:nvPr/>
        </p:nvSpPr>
        <p:spPr>
          <a:xfrm rot="18256251">
            <a:off x="3088722" y="428016"/>
            <a:ext cx="5947001" cy="5992159"/>
          </a:xfrm>
          <a:prstGeom prst="blockArc">
            <a:avLst>
              <a:gd name="adj1" fmla="val 17403393"/>
              <a:gd name="adj2" fmla="val 19443406"/>
              <a:gd name="adj3" fmla="val 7501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0" name="Arc plein 59">
            <a:extLst>
              <a:ext uri="{FF2B5EF4-FFF2-40B4-BE49-F238E27FC236}">
                <a16:creationId xmlns:a16="http://schemas.microsoft.com/office/drawing/2014/main" id="{090E0C18-F157-4E2F-98BD-8D3DFF6B311F}"/>
              </a:ext>
            </a:extLst>
          </p:cNvPr>
          <p:cNvSpPr/>
          <p:nvPr/>
        </p:nvSpPr>
        <p:spPr>
          <a:xfrm rot="18256251">
            <a:off x="2694738" y="2014"/>
            <a:ext cx="6822233" cy="6858000"/>
          </a:xfrm>
          <a:prstGeom prst="blockArc">
            <a:avLst>
              <a:gd name="adj1" fmla="val 16335678"/>
              <a:gd name="adj2" fmla="val 17375345"/>
              <a:gd name="adj3" fmla="val 6133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8" name="Arc plein 57">
            <a:extLst>
              <a:ext uri="{FF2B5EF4-FFF2-40B4-BE49-F238E27FC236}">
                <a16:creationId xmlns:a16="http://schemas.microsoft.com/office/drawing/2014/main" id="{D96C55FA-6BC5-4C8F-A0E4-92A1BABBE1CD}"/>
              </a:ext>
            </a:extLst>
          </p:cNvPr>
          <p:cNvSpPr/>
          <p:nvPr/>
        </p:nvSpPr>
        <p:spPr>
          <a:xfrm rot="18256251">
            <a:off x="2697962" y="5966"/>
            <a:ext cx="6822233" cy="6858000"/>
          </a:xfrm>
          <a:prstGeom prst="blockArc">
            <a:avLst>
              <a:gd name="adj1" fmla="val 15296031"/>
              <a:gd name="adj2" fmla="val 16346189"/>
              <a:gd name="adj3" fmla="val 6016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6" name="Arc plein 55">
            <a:extLst>
              <a:ext uri="{FF2B5EF4-FFF2-40B4-BE49-F238E27FC236}">
                <a16:creationId xmlns:a16="http://schemas.microsoft.com/office/drawing/2014/main" id="{8710BB3E-D334-4538-B660-6AA503E1050F}"/>
              </a:ext>
            </a:extLst>
          </p:cNvPr>
          <p:cNvSpPr/>
          <p:nvPr/>
        </p:nvSpPr>
        <p:spPr>
          <a:xfrm rot="18256251">
            <a:off x="2703218" y="861"/>
            <a:ext cx="6822233" cy="6858000"/>
          </a:xfrm>
          <a:prstGeom prst="blockArc">
            <a:avLst>
              <a:gd name="adj1" fmla="val 18382576"/>
              <a:gd name="adj2" fmla="val 19465959"/>
              <a:gd name="adj3" fmla="val 6118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15" name="Arc plein 14">
            <a:extLst>
              <a:ext uri="{FF2B5EF4-FFF2-40B4-BE49-F238E27FC236}">
                <a16:creationId xmlns:a16="http://schemas.microsoft.com/office/drawing/2014/main" id="{3BAE5393-207E-42C9-A8E3-5954A94D6982}"/>
              </a:ext>
            </a:extLst>
          </p:cNvPr>
          <p:cNvSpPr/>
          <p:nvPr/>
        </p:nvSpPr>
        <p:spPr>
          <a:xfrm rot="2243517">
            <a:off x="2684883" y="8087"/>
            <a:ext cx="6822233" cy="6858000"/>
          </a:xfrm>
          <a:prstGeom prst="blockArc">
            <a:avLst>
              <a:gd name="adj1" fmla="val 13901506"/>
              <a:gd name="adj2" fmla="val 15717539"/>
              <a:gd name="adj3" fmla="val 19923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47" name="Arc plein 46">
            <a:extLst>
              <a:ext uri="{FF2B5EF4-FFF2-40B4-BE49-F238E27FC236}">
                <a16:creationId xmlns:a16="http://schemas.microsoft.com/office/drawing/2014/main" id="{E033C7AA-7776-4239-9268-AB3487D9F868}"/>
              </a:ext>
            </a:extLst>
          </p:cNvPr>
          <p:cNvSpPr/>
          <p:nvPr/>
        </p:nvSpPr>
        <p:spPr>
          <a:xfrm rot="2243517">
            <a:off x="2695391" y="27629"/>
            <a:ext cx="6822233" cy="6858000"/>
          </a:xfrm>
          <a:prstGeom prst="blockArc">
            <a:avLst>
              <a:gd name="adj1" fmla="val 15690025"/>
              <a:gd name="adj2" fmla="val 17607673"/>
              <a:gd name="adj3" fmla="val 1961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40" name="Arc plein 39">
            <a:extLst>
              <a:ext uri="{FF2B5EF4-FFF2-40B4-BE49-F238E27FC236}">
                <a16:creationId xmlns:a16="http://schemas.microsoft.com/office/drawing/2014/main" id="{CB4F1FBD-77E2-497A-8C0A-761044FF7F4D}"/>
              </a:ext>
            </a:extLst>
          </p:cNvPr>
          <p:cNvSpPr/>
          <p:nvPr/>
        </p:nvSpPr>
        <p:spPr>
          <a:xfrm rot="2249030">
            <a:off x="4054549" y="1357970"/>
            <a:ext cx="4117868" cy="4161453"/>
          </a:xfrm>
          <a:prstGeom prst="blockArc">
            <a:avLst>
              <a:gd name="adj1" fmla="val 5790364"/>
              <a:gd name="adj2" fmla="val 13893483"/>
              <a:gd name="adj3" fmla="val 26572"/>
            </a:avLst>
          </a:prstGeom>
          <a:ln/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49" name="Arc plein 48">
            <a:extLst>
              <a:ext uri="{FF2B5EF4-FFF2-40B4-BE49-F238E27FC236}">
                <a16:creationId xmlns:a16="http://schemas.microsoft.com/office/drawing/2014/main" id="{000C536A-C8D0-4AED-9456-647773767CA0}"/>
              </a:ext>
            </a:extLst>
          </p:cNvPr>
          <p:cNvSpPr/>
          <p:nvPr/>
        </p:nvSpPr>
        <p:spPr>
          <a:xfrm rot="18256251">
            <a:off x="2694144" y="-803"/>
            <a:ext cx="6822233" cy="6858000"/>
          </a:xfrm>
          <a:prstGeom prst="blockArc">
            <a:avLst>
              <a:gd name="adj1" fmla="val 13897683"/>
              <a:gd name="adj2" fmla="val 14596322"/>
              <a:gd name="adj3" fmla="val 614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1" name="Arc plein 50">
            <a:extLst>
              <a:ext uri="{FF2B5EF4-FFF2-40B4-BE49-F238E27FC236}">
                <a16:creationId xmlns:a16="http://schemas.microsoft.com/office/drawing/2014/main" id="{15CECA05-60B8-4274-8AC3-B2C8F670D30C}"/>
              </a:ext>
            </a:extLst>
          </p:cNvPr>
          <p:cNvSpPr/>
          <p:nvPr/>
        </p:nvSpPr>
        <p:spPr>
          <a:xfrm rot="18256251">
            <a:off x="3123733" y="428016"/>
            <a:ext cx="5947001" cy="5992159"/>
          </a:xfrm>
          <a:prstGeom prst="blockArc">
            <a:avLst>
              <a:gd name="adj1" fmla="val 15288794"/>
              <a:gd name="adj2" fmla="val 17367253"/>
              <a:gd name="adj3" fmla="val 7233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AD3379E5-714A-45F6-AD72-6590CB0DCCE7}"/>
              </a:ext>
            </a:extLst>
          </p:cNvPr>
          <p:cNvGrpSpPr/>
          <p:nvPr/>
        </p:nvGrpSpPr>
        <p:grpSpPr>
          <a:xfrm>
            <a:off x="4037066" y="14129"/>
            <a:ext cx="4117868" cy="5509185"/>
            <a:chOff x="4056976" y="0"/>
            <a:chExt cx="4117868" cy="5509185"/>
          </a:xfrm>
        </p:grpSpPr>
        <p:sp>
          <p:nvSpPr>
            <p:cNvPr id="20" name="Arc plein 19">
              <a:extLst>
                <a:ext uri="{FF2B5EF4-FFF2-40B4-BE49-F238E27FC236}">
                  <a16:creationId xmlns:a16="http://schemas.microsoft.com/office/drawing/2014/main" id="{59E136E5-E8DD-4ECF-AA54-A284BA0ED4E1}"/>
                </a:ext>
              </a:extLst>
            </p:cNvPr>
            <p:cNvSpPr/>
            <p:nvPr/>
          </p:nvSpPr>
          <p:spPr>
            <a:xfrm rot="2249030">
              <a:off x="4056976" y="1347732"/>
              <a:ext cx="4117868" cy="4161453"/>
            </a:xfrm>
            <a:prstGeom prst="blockArc">
              <a:avLst>
                <a:gd name="adj1" fmla="val 13901506"/>
                <a:gd name="adj2" fmla="val 21523696"/>
                <a:gd name="adj3" fmla="val 26436"/>
              </a:avLst>
            </a:prstGeom>
            <a:ln/>
          </p:spPr>
          <p:style>
            <a:lnRef idx="2">
              <a:schemeClr val="dk1"/>
            </a:lnRef>
            <a:fillRef idx="1001">
              <a:schemeClr val="lt2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H" dirty="0">
                <a:solidFill>
                  <a:schemeClr val="tx1"/>
                </a:solidFill>
              </a:endParaRPr>
            </a:p>
          </p:txBody>
        </p:sp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EA463E35-A4BA-439C-AE7C-10344DF3D76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25924" y="0"/>
              <a:ext cx="70075" cy="24539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7507AA0F-A819-4F4D-BAF7-11974A909BBD}"/>
                </a:ext>
              </a:extLst>
            </p:cNvPr>
            <p:cNvSpPr/>
            <p:nvPr/>
          </p:nvSpPr>
          <p:spPr>
            <a:xfrm>
              <a:off x="5069787" y="2429217"/>
              <a:ext cx="2086619" cy="1950099"/>
            </a:xfrm>
            <a:prstGeom prst="ellipse">
              <a:avLst/>
            </a:prstGeom>
            <a:ln/>
          </p:spPr>
          <p:style>
            <a:lnRef idx="2">
              <a:schemeClr val="dk1"/>
            </a:lnRef>
            <a:fillRef idx="1001">
              <a:schemeClr val="lt2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CH" sz="2800" b="1" dirty="0">
                  <a:solidFill>
                    <a:schemeClr val="tx1"/>
                  </a:solidFill>
                </a:rPr>
                <a:t>J’évalue pour cuisiner</a:t>
              </a:r>
            </a:p>
          </p:txBody>
        </p:sp>
      </p:grpSp>
      <p:sp>
        <p:nvSpPr>
          <p:cNvPr id="57" name="Arc plein 56">
            <a:extLst>
              <a:ext uri="{FF2B5EF4-FFF2-40B4-BE49-F238E27FC236}">
                <a16:creationId xmlns:a16="http://schemas.microsoft.com/office/drawing/2014/main" id="{19CE7F21-2D02-44F1-856B-2E6918E6E783}"/>
              </a:ext>
            </a:extLst>
          </p:cNvPr>
          <p:cNvSpPr/>
          <p:nvPr/>
        </p:nvSpPr>
        <p:spPr>
          <a:xfrm rot="18256251">
            <a:off x="2696694" y="2016"/>
            <a:ext cx="6822233" cy="6858000"/>
          </a:xfrm>
          <a:prstGeom prst="blockArc">
            <a:avLst>
              <a:gd name="adj1" fmla="val 17373778"/>
              <a:gd name="adj2" fmla="val 18377751"/>
              <a:gd name="adj3" fmla="val 6045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3EE953-D509-C141-8602-0E88E143F1A5}"/>
              </a:ext>
            </a:extLst>
          </p:cNvPr>
          <p:cNvSpPr txBox="1"/>
          <p:nvPr/>
        </p:nvSpPr>
        <p:spPr>
          <a:xfrm rot="1020000">
            <a:off x="4217746" y="2054193"/>
            <a:ext cx="800219" cy="181748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2000" b="1" dirty="0"/>
              <a:t>Sources de nutriments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AB7F0B-F36E-EB42-8E95-E619474DBE87}"/>
              </a:ext>
            </a:extLst>
          </p:cNvPr>
          <p:cNvSpPr txBox="1"/>
          <p:nvPr/>
        </p:nvSpPr>
        <p:spPr>
          <a:xfrm rot="-1020000">
            <a:off x="4595653" y="591351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Protéines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9E05B04-E3DE-B74B-B23F-8238910B130B}"/>
              </a:ext>
            </a:extLst>
          </p:cNvPr>
          <p:cNvSpPr txBox="1"/>
          <p:nvPr/>
        </p:nvSpPr>
        <p:spPr>
          <a:xfrm rot="-3180000">
            <a:off x="3321580" y="1499275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Glucides</a:t>
            </a:r>
            <a:r>
              <a:rPr lang="fr-FR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1124B89-7A04-6046-99C3-5B9F7C26887C}"/>
              </a:ext>
            </a:extLst>
          </p:cNvPr>
          <p:cNvSpPr txBox="1"/>
          <p:nvPr/>
        </p:nvSpPr>
        <p:spPr>
          <a:xfrm rot="-4800000">
            <a:off x="2785606" y="2760557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Lipides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EF236B-C8A4-8A47-9949-A33E7CAB621B}"/>
              </a:ext>
            </a:extLst>
          </p:cNvPr>
          <p:cNvSpPr txBox="1"/>
          <p:nvPr/>
        </p:nvSpPr>
        <p:spPr>
          <a:xfrm rot="-3660000">
            <a:off x="2863039" y="1739806"/>
            <a:ext cx="805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Simples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BDFBD61-BFB7-F94D-89DC-60BB679E5D87}"/>
              </a:ext>
            </a:extLst>
          </p:cNvPr>
          <p:cNvSpPr txBox="1"/>
          <p:nvPr/>
        </p:nvSpPr>
        <p:spPr>
          <a:xfrm rot="-2700000">
            <a:off x="3370130" y="966130"/>
            <a:ext cx="1000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Complexes 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8850B07-57D3-7145-93B5-DE946D1F3E0E}"/>
              </a:ext>
            </a:extLst>
          </p:cNvPr>
          <p:cNvSpPr txBox="1"/>
          <p:nvPr/>
        </p:nvSpPr>
        <p:spPr>
          <a:xfrm rot="-1680000">
            <a:off x="4183525" y="393708"/>
            <a:ext cx="946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Végétales </a:t>
            </a:r>
          </a:p>
        </p:txBody>
      </p:sp>
      <p:sp>
        <p:nvSpPr>
          <p:cNvPr id="43" name="Arc plein 42">
            <a:extLst>
              <a:ext uri="{FF2B5EF4-FFF2-40B4-BE49-F238E27FC236}">
                <a16:creationId xmlns:a16="http://schemas.microsoft.com/office/drawing/2014/main" id="{98B333B1-7564-4A6A-8BFF-654CADC6071E}"/>
              </a:ext>
            </a:extLst>
          </p:cNvPr>
          <p:cNvSpPr/>
          <p:nvPr/>
        </p:nvSpPr>
        <p:spPr>
          <a:xfrm rot="2249030">
            <a:off x="4055183" y="1369461"/>
            <a:ext cx="4117868" cy="4161453"/>
          </a:xfrm>
          <a:prstGeom prst="blockArc">
            <a:avLst>
              <a:gd name="adj1" fmla="val 21413197"/>
              <a:gd name="adj2" fmla="val 5772756"/>
              <a:gd name="adj3" fmla="val 26809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C1D60E5-5B4E-EE47-A867-C5A1A2D88369}"/>
              </a:ext>
            </a:extLst>
          </p:cNvPr>
          <p:cNvSpPr txBox="1"/>
          <p:nvPr/>
        </p:nvSpPr>
        <p:spPr>
          <a:xfrm rot="-600000">
            <a:off x="5085623" y="87280"/>
            <a:ext cx="869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Animales 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A37F382A-1C47-4F42-8C60-26CEE0A89484}"/>
              </a:ext>
            </a:extLst>
          </p:cNvPr>
          <p:cNvSpPr txBox="1"/>
          <p:nvPr/>
        </p:nvSpPr>
        <p:spPr>
          <a:xfrm rot="5400000">
            <a:off x="5923407" y="3812509"/>
            <a:ext cx="800219" cy="21501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2000" b="1" dirty="0"/>
              <a:t>Impact environnemental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272BBCA9-06F5-B14F-B04C-F9D6E6C4F562}"/>
              </a:ext>
            </a:extLst>
          </p:cNvPr>
          <p:cNvSpPr txBox="1"/>
          <p:nvPr/>
        </p:nvSpPr>
        <p:spPr>
          <a:xfrm rot="8640000">
            <a:off x="6866020" y="1634434"/>
            <a:ext cx="800219" cy="190364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fr-FR" sz="2000" b="1" dirty="0"/>
              <a:t>Transformation</a:t>
            </a:r>
          </a:p>
          <a:p>
            <a:pPr algn="ctr"/>
            <a:r>
              <a:rPr lang="fr-FR" sz="2000" b="1" dirty="0"/>
              <a:t>des aliments</a:t>
            </a:r>
            <a:r>
              <a:rPr lang="fr-FR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0" name="Arc plein 49">
            <a:extLst>
              <a:ext uri="{FF2B5EF4-FFF2-40B4-BE49-F238E27FC236}">
                <a16:creationId xmlns:a16="http://schemas.microsoft.com/office/drawing/2014/main" id="{A2A89B1E-2FEF-43CD-A216-C72CE1AC2030}"/>
              </a:ext>
            </a:extLst>
          </p:cNvPr>
          <p:cNvSpPr/>
          <p:nvPr/>
        </p:nvSpPr>
        <p:spPr>
          <a:xfrm rot="2243517">
            <a:off x="2686150" y="17419"/>
            <a:ext cx="6822233" cy="6858000"/>
          </a:xfrm>
          <a:prstGeom prst="blockArc">
            <a:avLst>
              <a:gd name="adj1" fmla="val 19542724"/>
              <a:gd name="adj2" fmla="val 21479544"/>
              <a:gd name="adj3" fmla="val 1959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C38CB7F8-6059-A74B-ABD7-15901D98C6A8}"/>
              </a:ext>
            </a:extLst>
          </p:cNvPr>
          <p:cNvSpPr txBox="1"/>
          <p:nvPr/>
        </p:nvSpPr>
        <p:spPr>
          <a:xfrm rot="11760000" flipH="1" flipV="1">
            <a:off x="6034898" y="347786"/>
            <a:ext cx="1550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Aliments bruts </a:t>
            </a:r>
            <a:endParaRPr lang="fr-CH" dirty="0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6409088D-B46F-D548-A39A-11326BCE5F92}"/>
              </a:ext>
            </a:extLst>
          </p:cNvPr>
          <p:cNvSpPr txBox="1"/>
          <p:nvPr/>
        </p:nvSpPr>
        <p:spPr>
          <a:xfrm rot="13391616" flipH="1" flipV="1">
            <a:off x="7304737" y="1128967"/>
            <a:ext cx="16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Ingrédients culinaires</a:t>
            </a:r>
            <a:r>
              <a:rPr lang="fr-CH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1C0C7633-0E52-2A40-A3DC-3648F31F355F}"/>
              </a:ext>
            </a:extLst>
          </p:cNvPr>
          <p:cNvSpPr txBox="1"/>
          <p:nvPr/>
        </p:nvSpPr>
        <p:spPr>
          <a:xfrm rot="17031805" flipH="1" flipV="1">
            <a:off x="8004222" y="4061496"/>
            <a:ext cx="16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Aliments ultra-transformés 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38C42CE-A66A-7341-94C9-3D8F3AEE92CA}"/>
              </a:ext>
            </a:extLst>
          </p:cNvPr>
          <p:cNvCxnSpPr>
            <a:cxnSpLocks/>
          </p:cNvCxnSpPr>
          <p:nvPr/>
        </p:nvCxnSpPr>
        <p:spPr>
          <a:xfrm>
            <a:off x="6003711" y="-11448"/>
            <a:ext cx="63213" cy="25046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30EDD0DE-D6DB-8A4E-BDA7-A5103F82F1FB}"/>
              </a:ext>
            </a:extLst>
          </p:cNvPr>
          <p:cNvCxnSpPr>
            <a:cxnSpLocks/>
          </p:cNvCxnSpPr>
          <p:nvPr/>
        </p:nvCxnSpPr>
        <p:spPr>
          <a:xfrm>
            <a:off x="6914334" y="4004440"/>
            <a:ext cx="2003054" cy="14126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4D8B2731-9FF0-9745-9957-DFE66BB27BF8}"/>
              </a:ext>
            </a:extLst>
          </p:cNvPr>
          <p:cNvCxnSpPr>
            <a:cxnSpLocks/>
          </p:cNvCxnSpPr>
          <p:nvPr/>
        </p:nvCxnSpPr>
        <p:spPr>
          <a:xfrm flipH="1">
            <a:off x="3738637" y="4140466"/>
            <a:ext cx="1682527" cy="177444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Arc plein 63">
            <a:extLst>
              <a:ext uri="{FF2B5EF4-FFF2-40B4-BE49-F238E27FC236}">
                <a16:creationId xmlns:a16="http://schemas.microsoft.com/office/drawing/2014/main" id="{52532492-A210-49FA-A5E6-EC3CA6953313}"/>
              </a:ext>
            </a:extLst>
          </p:cNvPr>
          <p:cNvSpPr/>
          <p:nvPr/>
        </p:nvSpPr>
        <p:spPr>
          <a:xfrm rot="2243517">
            <a:off x="2683014" y="41761"/>
            <a:ext cx="6822233" cy="6858000"/>
          </a:xfrm>
          <a:prstGeom prst="blockArc">
            <a:avLst>
              <a:gd name="adj1" fmla="val 17612173"/>
              <a:gd name="adj2" fmla="val 19510462"/>
              <a:gd name="adj3" fmla="val 19489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763E76CC-ECE1-4D38-B814-CA626848A938}"/>
              </a:ext>
            </a:extLst>
          </p:cNvPr>
          <p:cNvSpPr txBox="1"/>
          <p:nvPr/>
        </p:nvSpPr>
        <p:spPr>
          <a:xfrm rot="15545553" flipH="1" flipV="1">
            <a:off x="8033196" y="2518993"/>
            <a:ext cx="16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Aliments</a:t>
            </a:r>
          </a:p>
          <a:p>
            <a:pPr algn="ctr"/>
            <a:r>
              <a:rPr lang="fr-CH" b="1" dirty="0"/>
              <a:t>transformés</a:t>
            </a:r>
            <a:endParaRPr lang="fr-CH" dirty="0"/>
          </a:p>
        </p:txBody>
      </p:sp>
      <p:sp>
        <p:nvSpPr>
          <p:cNvPr id="46" name="Arc plein 45">
            <a:extLst>
              <a:ext uri="{FF2B5EF4-FFF2-40B4-BE49-F238E27FC236}">
                <a16:creationId xmlns:a16="http://schemas.microsoft.com/office/drawing/2014/main" id="{64AF464A-BD08-4A3F-9E16-A5C784A0BE37}"/>
              </a:ext>
            </a:extLst>
          </p:cNvPr>
          <p:cNvSpPr/>
          <p:nvPr/>
        </p:nvSpPr>
        <p:spPr>
          <a:xfrm rot="18256251">
            <a:off x="2683116" y="-28467"/>
            <a:ext cx="6803158" cy="6858000"/>
          </a:xfrm>
          <a:prstGeom prst="blockArc">
            <a:avLst>
              <a:gd name="adj1" fmla="val 6844140"/>
              <a:gd name="adj2" fmla="val 8420876"/>
              <a:gd name="adj3" fmla="val 1894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2" name="Arc plein 61">
            <a:extLst>
              <a:ext uri="{FF2B5EF4-FFF2-40B4-BE49-F238E27FC236}">
                <a16:creationId xmlns:a16="http://schemas.microsoft.com/office/drawing/2014/main" id="{4612B786-C7B8-4D97-8884-852945FB1312}"/>
              </a:ext>
            </a:extLst>
          </p:cNvPr>
          <p:cNvSpPr/>
          <p:nvPr/>
        </p:nvSpPr>
        <p:spPr>
          <a:xfrm rot="18256251">
            <a:off x="2696973" y="-5484"/>
            <a:ext cx="6803158" cy="6858000"/>
          </a:xfrm>
          <a:prstGeom prst="blockArc">
            <a:avLst>
              <a:gd name="adj1" fmla="val 9829622"/>
              <a:gd name="adj2" fmla="val 11328062"/>
              <a:gd name="adj3" fmla="val 19072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9" name="Arc plein 68">
            <a:extLst>
              <a:ext uri="{FF2B5EF4-FFF2-40B4-BE49-F238E27FC236}">
                <a16:creationId xmlns:a16="http://schemas.microsoft.com/office/drawing/2014/main" id="{AEB9A4D6-779D-4B35-9870-F37BBF9B6612}"/>
              </a:ext>
            </a:extLst>
          </p:cNvPr>
          <p:cNvSpPr/>
          <p:nvPr/>
        </p:nvSpPr>
        <p:spPr>
          <a:xfrm rot="18256251">
            <a:off x="2677386" y="-25351"/>
            <a:ext cx="6803158" cy="6858000"/>
          </a:xfrm>
          <a:prstGeom prst="blockArc">
            <a:avLst>
              <a:gd name="adj1" fmla="val 8405706"/>
              <a:gd name="adj2" fmla="val 9795335"/>
              <a:gd name="adj3" fmla="val 1886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1E059954-A222-40D4-BC05-4ABE40150FE8}"/>
              </a:ext>
            </a:extLst>
          </p:cNvPr>
          <p:cNvSpPr txBox="1"/>
          <p:nvPr/>
        </p:nvSpPr>
        <p:spPr>
          <a:xfrm rot="1676435">
            <a:off x="4108266" y="5620975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De saison  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BBF33440-8AE5-4A24-A870-A9A68A1881C2}"/>
              </a:ext>
            </a:extLst>
          </p:cNvPr>
          <p:cNvSpPr txBox="1"/>
          <p:nvPr/>
        </p:nvSpPr>
        <p:spPr>
          <a:xfrm rot="301060">
            <a:off x="5192960" y="5952651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Local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358606CB-CED5-487C-93DB-63CA6EEE16ED}"/>
              </a:ext>
            </a:extLst>
          </p:cNvPr>
          <p:cNvSpPr txBox="1"/>
          <p:nvPr/>
        </p:nvSpPr>
        <p:spPr>
          <a:xfrm rot="20591075">
            <a:off x="6422737" y="5856024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Suisse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F50D9381-77C4-4975-90BF-8411B70B2845}"/>
              </a:ext>
            </a:extLst>
          </p:cNvPr>
          <p:cNvSpPr txBox="1"/>
          <p:nvPr/>
        </p:nvSpPr>
        <p:spPr>
          <a:xfrm rot="19665842">
            <a:off x="7379747" y="5288054"/>
            <a:ext cx="119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Étranger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3E688E9-FDB1-2848-936A-4933970D4094}"/>
              </a:ext>
            </a:extLst>
          </p:cNvPr>
          <p:cNvSpPr txBox="1"/>
          <p:nvPr/>
        </p:nvSpPr>
        <p:spPr>
          <a:xfrm rot="8040000" flipH="1" flipV="1">
            <a:off x="3556237" y="1672677"/>
            <a:ext cx="1899687" cy="442035"/>
          </a:xfrm>
          <a:prstGeom prst="rect">
            <a:avLst/>
          </a:prstGeom>
          <a:noFill/>
        </p:spPr>
        <p:txBody>
          <a:bodyPr wrap="square" tIns="36000" bIns="36000" rtlCol="0">
            <a:normAutofit/>
          </a:bodyPr>
          <a:lstStyle/>
          <a:p>
            <a:r>
              <a:rPr lang="fr-CH" b="1" dirty="0"/>
              <a:t>Macronutriments 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85E3AE0B-BDF3-7844-B42D-A9B638BA00A0}"/>
              </a:ext>
            </a:extLst>
          </p:cNvPr>
          <p:cNvSpPr txBox="1"/>
          <p:nvPr/>
        </p:nvSpPr>
        <p:spPr>
          <a:xfrm rot="4172052" flipH="1" flipV="1">
            <a:off x="2969114" y="4134490"/>
            <a:ext cx="1665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/>
              <a:t>Micro</a:t>
            </a:r>
          </a:p>
          <a:p>
            <a:pPr algn="ctr"/>
            <a:r>
              <a:rPr lang="fr-CH" b="1" dirty="0"/>
              <a:t>nutriments </a:t>
            </a:r>
          </a:p>
        </p:txBody>
      </p:sp>
      <p:sp>
        <p:nvSpPr>
          <p:cNvPr id="4" name="Arc plein 3"/>
          <p:cNvSpPr/>
          <p:nvPr/>
        </p:nvSpPr>
        <p:spPr>
          <a:xfrm rot="20131740">
            <a:off x="2687990" y="43810"/>
            <a:ext cx="6818362" cy="6784574"/>
          </a:xfrm>
          <a:prstGeom prst="blockArc">
            <a:avLst>
              <a:gd name="adj1" fmla="val 11197309"/>
              <a:gd name="adj2" fmla="val 12016613"/>
              <a:gd name="adj3" fmla="val 5886"/>
            </a:avLst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001">
            <a:schemeClr val="l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67" name="Arc plein 66"/>
          <p:cNvSpPr/>
          <p:nvPr/>
        </p:nvSpPr>
        <p:spPr>
          <a:xfrm rot="19269900">
            <a:off x="2676551" y="18454"/>
            <a:ext cx="6818362" cy="6784574"/>
          </a:xfrm>
          <a:prstGeom prst="blockArc">
            <a:avLst>
              <a:gd name="adj1" fmla="val 11151010"/>
              <a:gd name="adj2" fmla="val 12016613"/>
              <a:gd name="adj3" fmla="val 5886"/>
            </a:avLst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001">
            <a:schemeClr val="l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79" name="Arc plein 78"/>
          <p:cNvSpPr/>
          <p:nvPr/>
        </p:nvSpPr>
        <p:spPr>
          <a:xfrm rot="18546702">
            <a:off x="2684608" y="25974"/>
            <a:ext cx="6818362" cy="6784574"/>
          </a:xfrm>
          <a:prstGeom prst="blockArc">
            <a:avLst>
              <a:gd name="adj1" fmla="val 11058032"/>
              <a:gd name="adj2" fmla="val 11883208"/>
              <a:gd name="adj3" fmla="val 6071"/>
            </a:avLst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001">
            <a:schemeClr val="l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82" name="Arc plein 81">
            <a:extLst>
              <a:ext uri="{FF2B5EF4-FFF2-40B4-BE49-F238E27FC236}">
                <a16:creationId xmlns:a16="http://schemas.microsoft.com/office/drawing/2014/main" id="{000C536A-C8D0-4AED-9456-647773767CA0}"/>
              </a:ext>
            </a:extLst>
          </p:cNvPr>
          <p:cNvSpPr/>
          <p:nvPr/>
        </p:nvSpPr>
        <p:spPr>
          <a:xfrm rot="18995547">
            <a:off x="2683013" y="44299"/>
            <a:ext cx="6822233" cy="6858000"/>
          </a:xfrm>
          <a:prstGeom prst="blockArc">
            <a:avLst>
              <a:gd name="adj1" fmla="val 13897683"/>
              <a:gd name="adj2" fmla="val 14596322"/>
              <a:gd name="adj3" fmla="val 614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7103423">
            <a:off x="2505389" y="2475061"/>
            <a:ext cx="849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/>
              <a:t>Végétales</a:t>
            </a:r>
            <a:r>
              <a:rPr lang="fr-FR" b="1" dirty="0"/>
              <a:t> </a:t>
            </a:r>
            <a:endParaRPr lang="fr-CH" dirty="0"/>
          </a:p>
        </p:txBody>
      </p:sp>
      <p:sp>
        <p:nvSpPr>
          <p:cNvPr id="85" name="Rectangle 84"/>
          <p:cNvSpPr/>
          <p:nvPr/>
        </p:nvSpPr>
        <p:spPr>
          <a:xfrm>
            <a:off x="9666773" y="1065236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 </a:t>
            </a:r>
            <a:endParaRPr lang="fr-CH" dirty="0"/>
          </a:p>
        </p:txBody>
      </p:sp>
      <p:sp>
        <p:nvSpPr>
          <p:cNvPr id="86" name="Rectangle 85"/>
          <p:cNvSpPr/>
          <p:nvPr/>
        </p:nvSpPr>
        <p:spPr>
          <a:xfrm rot="16200000">
            <a:off x="2437220" y="3130136"/>
            <a:ext cx="829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/>
              <a:t>Animales</a:t>
            </a:r>
            <a:r>
              <a:rPr lang="fr-FR" b="1" dirty="0"/>
              <a:t> </a:t>
            </a:r>
            <a:endParaRPr lang="fr-CH" dirty="0"/>
          </a:p>
        </p:txBody>
      </p:sp>
      <p:sp>
        <p:nvSpPr>
          <p:cNvPr id="87" name="Rectangle 86"/>
          <p:cNvSpPr/>
          <p:nvPr/>
        </p:nvSpPr>
        <p:spPr>
          <a:xfrm rot="15457445">
            <a:off x="2486839" y="3857796"/>
            <a:ext cx="878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/>
              <a:t>Vitamines</a:t>
            </a:r>
            <a:r>
              <a:rPr lang="fr-FR" b="1" dirty="0"/>
              <a:t> </a:t>
            </a:r>
            <a:endParaRPr lang="fr-CH" dirty="0"/>
          </a:p>
        </p:txBody>
      </p:sp>
      <p:sp>
        <p:nvSpPr>
          <p:cNvPr id="88" name="Rectangle 87"/>
          <p:cNvSpPr/>
          <p:nvPr/>
        </p:nvSpPr>
        <p:spPr>
          <a:xfrm rot="14699100">
            <a:off x="2779334" y="4582241"/>
            <a:ext cx="824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/>
              <a:t>Sels</a:t>
            </a:r>
          </a:p>
          <a:p>
            <a:pPr algn="ctr"/>
            <a:r>
              <a:rPr lang="fr-FR" sz="1200" b="1" dirty="0"/>
              <a:t>minéraux </a:t>
            </a:r>
            <a:endParaRPr lang="fr-CH" sz="1200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63B8B2D-B116-89C6-1C26-1B90FA871495}"/>
              </a:ext>
            </a:extLst>
          </p:cNvPr>
          <p:cNvSpPr/>
          <p:nvPr/>
        </p:nvSpPr>
        <p:spPr>
          <a:xfrm rot="13814551">
            <a:off x="3149477" y="5261249"/>
            <a:ext cx="9509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/>
              <a:t>Fibres</a:t>
            </a:r>
          </a:p>
          <a:p>
            <a:pPr algn="ctr"/>
            <a:r>
              <a:rPr lang="fr-FR" sz="1200" b="1" dirty="0"/>
              <a:t> </a:t>
            </a:r>
            <a:r>
              <a:rPr lang="fr-FR" sz="1100" b="1" dirty="0"/>
              <a:t>alimentaires</a:t>
            </a:r>
            <a:endParaRPr lang="fr-CH" sz="1100" dirty="0"/>
          </a:p>
        </p:txBody>
      </p:sp>
    </p:spTree>
    <p:extLst>
      <p:ext uri="{BB962C8B-B14F-4D97-AF65-F5344CB8AC3E}">
        <p14:creationId xmlns:p14="http://schemas.microsoft.com/office/powerpoint/2010/main" val="4658259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99EE22190EBC4DB0B71B49A445771C" ma:contentTypeVersion="8" ma:contentTypeDescription="Crée un document." ma:contentTypeScope="" ma:versionID="d52d226440956bcb058a04052cd9c6fc">
  <xsd:schema xmlns:xsd="http://www.w3.org/2001/XMLSchema" xmlns:xs="http://www.w3.org/2001/XMLSchema" xmlns:p="http://schemas.microsoft.com/office/2006/metadata/properties" xmlns:ns3="0e774114-3f19-4d54-a43d-75b101d540de" xmlns:ns4="89a63e98-e8ce-45f9-9d29-25742e7cbc6b" targetNamespace="http://schemas.microsoft.com/office/2006/metadata/properties" ma:root="true" ma:fieldsID="4a43489954f4dfbe2f3e159d409afea0" ns3:_="" ns4:_="">
    <xsd:import namespace="0e774114-3f19-4d54-a43d-75b101d540de"/>
    <xsd:import namespace="89a63e98-e8ce-45f9-9d29-25742e7cbc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774114-3f19-4d54-a43d-75b101d540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a63e98-e8ce-45f9-9d29-25742e7cbc6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2B91F6C-BBB7-45DF-A678-C8C8DF1187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968211-0648-467E-AC98-2BCD0C6C98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774114-3f19-4d54-a43d-75b101d540de"/>
    <ds:schemaRef ds:uri="89a63e98-e8ce-45f9-9d29-25742e7cbc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02BA05-F13A-4481-B9F9-66867B9532D8}">
  <ds:schemaRefs>
    <ds:schemaRef ds:uri="http://schemas.microsoft.com/office/2006/metadata/properties"/>
    <ds:schemaRef ds:uri="0e774114-3f19-4d54-a43d-75b101d540de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89a63e98-e8ce-45f9-9d29-25742e7cbc6b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116</Words>
  <Application>Microsoft Macintosh PowerPoint</Application>
  <PresentationFormat>Grand écran</PresentationFormat>
  <Paragraphs>86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Aurélien May</dc:creator>
  <cp:lastModifiedBy>CARRERA Laetitia</cp:lastModifiedBy>
  <cp:revision>31</cp:revision>
  <dcterms:created xsi:type="dcterms:W3CDTF">2021-05-06T11:53:45Z</dcterms:created>
  <dcterms:modified xsi:type="dcterms:W3CDTF">2022-08-05T10:11:18Z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0x010100D899EE22190EBC4DB0B71B49A445771C</vt:lpwstr>
  </property>
</Properties>
</file>