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mp4" ContentType="video/unknown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0" r:id="rId14"/>
    <p:sldId id="271" r:id="rId15"/>
    <p:sldId id="268" r:id="rId16"/>
    <p:sldId id="269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46" autoAdjust="0"/>
    <p:restoredTop sz="94645" autoAdjust="0"/>
  </p:normalViewPr>
  <p:slideViewPr>
    <p:cSldViewPr snapToGrid="0" snapToObjects="1">
      <p:cViewPr varScale="1">
        <p:scale>
          <a:sx n="126" d="100"/>
          <a:sy n="126" d="100"/>
        </p:scale>
        <p:origin x="-632" y="-1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viewProps" Target="viewProps.xml"/><Relationship Id="rId21" Type="http://schemas.openxmlformats.org/officeDocument/2006/relationships/theme" Target="theme/theme1.xml"/><Relationship Id="rId22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printerSettings" Target="printerSettings/printerSettings1.bin"/><Relationship Id="rId1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CH" smtClean="0"/>
              <a:t>Cliquez pour 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23.10.20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fr-CH" smtClean="0"/>
              <a:t>Cliquez et modifiez le titre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23.10.20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smtClean="0"/>
              <a:t>Cliquez et modifiez le titre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fr-CH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23.10.20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23.10.20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smtClean="0"/>
              <a:t>Cliquez et modifiez le titre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fr-CH" smtClean="0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23.10.20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smtClean="0"/>
              <a:t>Cliquez et modifiez le titre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smtClean="0"/>
              <a:t>Cliquez et modifiez le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23.10.20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23.10.20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fr-CH" smtClean="0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23.10.20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CH" smtClean="0"/>
              <a:t>Faire glisser l'image vers l'espace réservé ou cliquer sur l'icône pour l'ajouter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23.10.20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fr-CH" smtClean="0"/>
              <a:t>Cliquez et modifiez le titre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smtClean="0"/>
              <a:t>Cliquez et modifiez le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23.10.20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fr-CH" smtClean="0"/>
              <a:t>Cliquez et modifiez le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23.10.20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fr-CH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8E80666-FB37-4B36-9149-507F3B0178E3}" type="datetimeFigureOut">
              <a:rPr lang="en-US" smtClean="0"/>
              <a:pPr/>
              <a:t>23.10.20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D7E63A33-8271-4DD0-9C48-789913D7C11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3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3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eg"/><Relationship Id="rId3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10.png"/><Relationship Id="rId1" Type="http://schemas.microsoft.com/office/2007/relationships/media" Target="../media/media1.mp4"/><Relationship Id="rId2" Type="http://schemas.openxmlformats.org/officeDocument/2006/relationships/video" Target="../media/media1.mp4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11.png"/><Relationship Id="rId1" Type="http://schemas.microsoft.com/office/2007/relationships/media" Target="../media/media2.mp4"/><Relationship Id="rId2" Type="http://schemas.openxmlformats.org/officeDocument/2006/relationships/video" Target="../media/media2.mp4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12.png"/><Relationship Id="rId1" Type="http://schemas.microsoft.com/office/2007/relationships/media" Target="../media/media3.mp4"/><Relationship Id="rId2" Type="http://schemas.openxmlformats.org/officeDocument/2006/relationships/video" Target="../media/media3.mp4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s-titr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Titre 2"/>
          <p:cNvSpPr>
            <a:spLocks noGrp="1"/>
          </p:cNvSpPr>
          <p:nvPr>
            <p:ph type="ctrTitle"/>
          </p:nvPr>
        </p:nvSpPr>
        <p:spPr>
          <a:xfrm>
            <a:off x="817581" y="2386389"/>
            <a:ext cx="7175351" cy="1793167"/>
          </a:xfrm>
        </p:spPr>
        <p:txBody>
          <a:bodyPr/>
          <a:lstStyle/>
          <a:p>
            <a:r>
              <a:rPr lang="fr-FR" dirty="0" smtClean="0"/>
              <a:t>Le marketing alimentaire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69145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3289" y="3059247"/>
            <a:ext cx="6512511" cy="2550604"/>
          </a:xfrm>
        </p:spPr>
        <p:txBody>
          <a:bodyPr/>
          <a:lstStyle/>
          <a:p>
            <a:r>
              <a:rPr lang="fr-FR" dirty="0" smtClean="0"/>
              <a:t>Tels seront les objectifs de ce cours</a:t>
            </a:r>
            <a:r>
              <a:rPr lang="mr-IN" dirty="0" smtClean="0"/>
              <a:t>…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fr-FR" dirty="0" smtClean="0"/>
              <a:t>Trouver</a:t>
            </a:r>
            <a:r>
              <a:rPr lang="fr-FR" dirty="0"/>
              <a:t> </a:t>
            </a:r>
            <a:r>
              <a:rPr lang="fr-FR" dirty="0" smtClean="0"/>
              <a:t>et comprendre les moyens utilisés par les industriels pour te convaincre d’acheter leur produit</a:t>
            </a:r>
          </a:p>
          <a:p>
            <a:r>
              <a:rPr lang="fr-FR" dirty="0" smtClean="0"/>
              <a:t>Devenir un détective alimentaire pour ne plus te faire surprendre</a:t>
            </a:r>
            <a:r>
              <a:rPr lang="mr-IN" dirty="0" smtClean="0"/>
              <a:t>…</a:t>
            </a:r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6147508" y="5418078"/>
            <a:ext cx="184666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600" b="1" dirty="0" smtClean="0">
                <a:gradFill>
                  <a:gsLst>
                    <a:gs pos="0">
                      <a:prstClr val="black"/>
                    </a:gs>
                    <a:gs pos="4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212745">
                        <a:alpha val="65000"/>
                      </a:srgb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ea typeface="+mj-ea"/>
                <a:cs typeface="+mj-cs"/>
              </a:rPr>
              <a:t> </a:t>
            </a:r>
            <a:endParaRPr lang="fr-FR" dirty="0"/>
          </a:p>
        </p:txBody>
      </p:sp>
      <p:pic>
        <p:nvPicPr>
          <p:cNvPr id="6" name="Image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289" y="3168558"/>
            <a:ext cx="2098196" cy="207536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718345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3289" y="3747225"/>
            <a:ext cx="6512511" cy="2250218"/>
          </a:xfrm>
        </p:spPr>
        <p:txBody>
          <a:bodyPr/>
          <a:lstStyle/>
          <a:p>
            <a:r>
              <a:rPr lang="fr-FR" dirty="0" smtClean="0"/>
              <a:t>Faisons une mise au point avant </a:t>
            </a:r>
            <a:r>
              <a:rPr lang="fr-FR" dirty="0"/>
              <a:t>de démarrer 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2997982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6" name="Image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4524" y="856778"/>
            <a:ext cx="3282920" cy="2711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018884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3289" y="4372167"/>
            <a:ext cx="6512511" cy="2055137"/>
          </a:xfrm>
        </p:spPr>
        <p:txBody>
          <a:bodyPr/>
          <a:lstStyle/>
          <a:p>
            <a:pPr algn="just"/>
            <a:r>
              <a:rPr lang="fr-FR" sz="1800" i="1" u="sng" dirty="0" smtClean="0">
                <a:solidFill>
                  <a:srgbClr val="3366FF"/>
                </a:solidFill>
                <a:effectLst/>
              </a:rPr>
              <a:t>L’emballage alimentaire</a:t>
            </a:r>
            <a:r>
              <a:rPr lang="fr-FR" sz="1800" dirty="0" smtClean="0">
                <a:effectLst/>
              </a:rPr>
              <a:t>.</a:t>
            </a:r>
            <a:br>
              <a:rPr lang="fr-FR" sz="1800" dirty="0" smtClean="0">
                <a:effectLst/>
              </a:rPr>
            </a:br>
            <a:r>
              <a:rPr lang="fr-FR" sz="1800" dirty="0" smtClean="0">
                <a:effectLst/>
              </a:rPr>
              <a:t/>
            </a:r>
            <a:br>
              <a:rPr lang="fr-FR" sz="1800" dirty="0" smtClean="0">
                <a:effectLst/>
              </a:rPr>
            </a:br>
            <a:r>
              <a:rPr lang="fr-FR" sz="1800" dirty="0" smtClean="0">
                <a:effectLst/>
              </a:rPr>
              <a:t>Il est un moyen de préserver et de transporter l’aliment. </a:t>
            </a:r>
            <a:br>
              <a:rPr lang="fr-FR" sz="1800" dirty="0" smtClean="0">
                <a:effectLst/>
              </a:rPr>
            </a:br>
            <a:r>
              <a:rPr lang="fr-FR" sz="1800" dirty="0" smtClean="0">
                <a:effectLst/>
              </a:rPr>
              <a:t>Mais il est surtout un </a:t>
            </a:r>
            <a:r>
              <a:rPr lang="fr-FR" sz="1800" dirty="0" smtClean="0">
                <a:solidFill>
                  <a:srgbClr val="3366FF"/>
                </a:solidFill>
                <a:effectLst/>
              </a:rPr>
              <a:t>support idéal </a:t>
            </a:r>
            <a:r>
              <a:rPr lang="fr-FR" sz="1800" dirty="0" smtClean="0">
                <a:effectLst/>
              </a:rPr>
              <a:t>pour transmettre une </a:t>
            </a:r>
            <a:r>
              <a:rPr lang="fr-FR" sz="1800" dirty="0" smtClean="0">
                <a:solidFill>
                  <a:srgbClr val="3366FF"/>
                </a:solidFill>
                <a:effectLst/>
              </a:rPr>
              <a:t>image alléchante </a:t>
            </a:r>
            <a:r>
              <a:rPr lang="fr-FR" sz="1800" dirty="0" smtClean="0">
                <a:effectLst/>
              </a:rPr>
              <a:t>du produit à vendre </a:t>
            </a:r>
            <a:r>
              <a:rPr lang="mr-IN" sz="1800" dirty="0" smtClean="0">
                <a:effectLst/>
              </a:rPr>
              <a:t>…</a:t>
            </a:r>
            <a:r>
              <a:rPr lang="fr-CH" sz="1800" dirty="0" smtClean="0">
                <a:effectLst/>
              </a:rPr>
              <a:t> comme en témoigne la photo ci-dessus.</a:t>
            </a:r>
            <a:endParaRPr lang="fr-FR" sz="1800" dirty="0">
              <a:effectLst/>
            </a:endParaRPr>
          </a:p>
        </p:txBody>
      </p:sp>
      <p:sp>
        <p:nvSpPr>
          <p:cNvPr id="5" name="Bulle ronde 4"/>
          <p:cNvSpPr/>
          <p:nvPr/>
        </p:nvSpPr>
        <p:spPr>
          <a:xfrm>
            <a:off x="6117836" y="110874"/>
            <a:ext cx="2599472" cy="1552280"/>
          </a:xfrm>
          <a:prstGeom prst="wedgeEllipseCallout">
            <a:avLst>
              <a:gd name="adj1" fmla="val -63480"/>
              <a:gd name="adj2" fmla="val 80410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Des aliments appréciés de tous: biscuit ET chocolat</a:t>
            </a:r>
            <a:endParaRPr lang="fr-FR" dirty="0"/>
          </a:p>
        </p:txBody>
      </p:sp>
      <p:pic>
        <p:nvPicPr>
          <p:cNvPr id="6" name="Espace réservé du contenu 5"/>
          <p:cNvPicPr>
            <a:picLocks noGrp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06" b="13806"/>
          <a:stretch>
            <a:fillRect/>
          </a:stretch>
        </p:blipFill>
        <p:spPr bwMode="auto">
          <a:xfrm>
            <a:off x="1263946" y="1532119"/>
            <a:ext cx="5136098" cy="250276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Bulle ronde 6"/>
          <p:cNvSpPr/>
          <p:nvPr/>
        </p:nvSpPr>
        <p:spPr>
          <a:xfrm>
            <a:off x="584571" y="433429"/>
            <a:ext cx="2539860" cy="1471641"/>
          </a:xfrm>
          <a:prstGeom prst="wedgeEllipseCallout">
            <a:avLst>
              <a:gd name="adj1" fmla="val 26201"/>
              <a:gd name="adj2" fmla="val 86211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LU: une marque reconnue de tous et pleine de couleurs</a:t>
            </a:r>
            <a:endParaRPr lang="fr-FR" dirty="0"/>
          </a:p>
        </p:txBody>
      </p:sp>
      <p:sp>
        <p:nvSpPr>
          <p:cNvPr id="8" name="Bulle ronde 7"/>
          <p:cNvSpPr/>
          <p:nvPr/>
        </p:nvSpPr>
        <p:spPr>
          <a:xfrm>
            <a:off x="6117836" y="3291032"/>
            <a:ext cx="1844423" cy="1355725"/>
          </a:xfrm>
          <a:prstGeom prst="wedgeEllipseCallout">
            <a:avLst>
              <a:gd name="adj1" fmla="val -187621"/>
              <a:gd name="adj2" fmla="val -62287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Conseillé surtout pour les enfants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7566609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3289" y="4835833"/>
            <a:ext cx="6512511" cy="1618975"/>
          </a:xfrm>
        </p:spPr>
        <p:txBody>
          <a:bodyPr/>
          <a:lstStyle/>
          <a:p>
            <a:pPr algn="l"/>
            <a:r>
              <a:rPr lang="fr-FR" sz="1800" i="1" u="sng" dirty="0" smtClean="0">
                <a:solidFill>
                  <a:srgbClr val="3366FF"/>
                </a:solidFill>
                <a:effectLst/>
              </a:rPr>
              <a:t>La liste d’ingrédients</a:t>
            </a:r>
            <a:r>
              <a:rPr lang="fr-FR" sz="1800" i="1" u="sng" dirty="0" smtClean="0">
                <a:effectLst/>
              </a:rPr>
              <a:t>.</a:t>
            </a:r>
            <a:r>
              <a:rPr lang="fr-FR" sz="1800" dirty="0" smtClean="0">
                <a:effectLst/>
              </a:rPr>
              <a:t/>
            </a:r>
            <a:br>
              <a:rPr lang="fr-FR" sz="1800" dirty="0" smtClean="0">
                <a:effectLst/>
              </a:rPr>
            </a:br>
            <a:r>
              <a:rPr lang="fr-FR" sz="1800" dirty="0" smtClean="0">
                <a:effectLst/>
              </a:rPr>
              <a:t/>
            </a:r>
            <a:br>
              <a:rPr lang="fr-FR" sz="1800" dirty="0" smtClean="0">
                <a:effectLst/>
              </a:rPr>
            </a:br>
            <a:r>
              <a:rPr lang="fr-FR" sz="1800" dirty="0" smtClean="0">
                <a:effectLst/>
              </a:rPr>
              <a:t>Elle est écrite dans </a:t>
            </a:r>
            <a:r>
              <a:rPr lang="fr-FR" sz="1800" dirty="0" smtClean="0">
                <a:solidFill>
                  <a:srgbClr val="3366FF"/>
                </a:solidFill>
                <a:effectLst/>
              </a:rPr>
              <a:t>l’ordre décroissant</a:t>
            </a:r>
            <a:r>
              <a:rPr lang="fr-FR" sz="1800" dirty="0" smtClean="0">
                <a:effectLst/>
              </a:rPr>
              <a:t>: de l’aliment le plus présent (chocolat au lait) </a:t>
            </a:r>
            <a:r>
              <a:rPr lang="mr-IN" sz="1800" dirty="0" smtClean="0">
                <a:effectLst/>
              </a:rPr>
              <a:t>…</a:t>
            </a:r>
            <a:r>
              <a:rPr lang="fr-CH" sz="1800" dirty="0" smtClean="0">
                <a:effectLst/>
              </a:rPr>
              <a:t> à celui le moins présent (la poudre à lever).</a:t>
            </a:r>
            <a:endParaRPr lang="fr-FR" sz="1800" dirty="0">
              <a:effectLst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Image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120" y="131037"/>
            <a:ext cx="6728534" cy="45963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Rectangle 5"/>
          <p:cNvSpPr/>
          <p:nvPr/>
        </p:nvSpPr>
        <p:spPr>
          <a:xfrm>
            <a:off x="5956576" y="2388897"/>
            <a:ext cx="1159064" cy="131037"/>
          </a:xfrm>
          <a:prstGeom prst="rect">
            <a:avLst/>
          </a:prstGeom>
          <a:solidFill>
            <a:srgbClr val="FFFF00">
              <a:alpha val="37000"/>
            </a:srgbClr>
          </a:solidFill>
          <a:effectLst>
            <a:glow rad="101600">
              <a:schemeClr val="accent2">
                <a:satMod val="175000"/>
                <a:alpha val="40000"/>
              </a:schemeClr>
            </a:glow>
            <a:outerShdw blurRad="40005" dist="22984" dir="5400000" rotWithShape="0">
              <a:srgbClr val="000000">
                <a:alpha val="4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5624584" y="2894088"/>
            <a:ext cx="805087" cy="149992"/>
          </a:xfrm>
          <a:prstGeom prst="rect">
            <a:avLst/>
          </a:prstGeom>
          <a:solidFill>
            <a:srgbClr val="FFFF00">
              <a:alpha val="37000"/>
            </a:srgbClr>
          </a:solidFill>
          <a:effectLst>
            <a:glow rad="101600">
              <a:schemeClr val="accent2">
                <a:satMod val="175000"/>
                <a:alpha val="40000"/>
              </a:schemeClr>
            </a:glow>
            <a:outerShdw blurRad="40005" dist="22984" dir="5400000" rotWithShape="0">
              <a:srgbClr val="000000">
                <a:alpha val="4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3700140" y="5717618"/>
            <a:ext cx="1651707" cy="283437"/>
          </a:xfrm>
          <a:prstGeom prst="rect">
            <a:avLst/>
          </a:prstGeom>
          <a:solidFill>
            <a:srgbClr val="FFFF00">
              <a:alpha val="37000"/>
            </a:srgbClr>
          </a:solidFill>
          <a:effectLst>
            <a:glow rad="101600">
              <a:schemeClr val="accent2">
                <a:satMod val="175000"/>
                <a:alpha val="40000"/>
              </a:schemeClr>
            </a:glow>
            <a:outerShdw blurRad="40005" dist="22984" dir="5400000" rotWithShape="0">
              <a:srgbClr val="000000">
                <a:alpha val="4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3187338" y="6001055"/>
            <a:ext cx="1831909" cy="239505"/>
          </a:xfrm>
          <a:prstGeom prst="rect">
            <a:avLst/>
          </a:prstGeom>
          <a:solidFill>
            <a:srgbClr val="FFFF00">
              <a:alpha val="37000"/>
            </a:srgbClr>
          </a:solidFill>
          <a:effectLst>
            <a:glow rad="101600">
              <a:schemeClr val="accent2">
                <a:satMod val="175000"/>
                <a:alpha val="40000"/>
              </a:schemeClr>
            </a:glow>
            <a:outerShdw blurRad="40005" dist="22984" dir="5400000" rotWithShape="0">
              <a:srgbClr val="000000">
                <a:alpha val="4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157395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77645" y="4372167"/>
            <a:ext cx="7328155" cy="2129261"/>
          </a:xfrm>
        </p:spPr>
        <p:txBody>
          <a:bodyPr/>
          <a:lstStyle/>
          <a:p>
            <a:pPr algn="l"/>
            <a:r>
              <a:rPr lang="fr-FR" sz="1800" i="1" u="sng" dirty="0" smtClean="0">
                <a:solidFill>
                  <a:srgbClr val="3366FF"/>
                </a:solidFill>
                <a:effectLst/>
              </a:rPr>
              <a:t>La valeur nutritionnelle.</a:t>
            </a:r>
            <a:br>
              <a:rPr lang="fr-FR" sz="1800" i="1" u="sng" dirty="0" smtClean="0">
                <a:solidFill>
                  <a:srgbClr val="3366FF"/>
                </a:solidFill>
                <a:effectLst/>
              </a:rPr>
            </a:br>
            <a:r>
              <a:rPr lang="fr-FR" sz="1800" i="1" u="sng" dirty="0">
                <a:effectLst/>
              </a:rPr>
              <a:t/>
            </a:r>
            <a:br>
              <a:rPr lang="fr-FR" sz="1800" i="1" u="sng" dirty="0">
                <a:effectLst/>
              </a:rPr>
            </a:br>
            <a:r>
              <a:rPr lang="fr-FR" sz="1800" dirty="0" smtClean="0">
                <a:effectLst/>
              </a:rPr>
              <a:t>Elle indique les </a:t>
            </a:r>
            <a:r>
              <a:rPr lang="fr-FR" sz="1800" u="sng" dirty="0" smtClean="0">
                <a:effectLst/>
              </a:rPr>
              <a:t>nutriments</a:t>
            </a:r>
            <a:r>
              <a:rPr lang="fr-FR" sz="1800" dirty="0" smtClean="0">
                <a:effectLst/>
              </a:rPr>
              <a:t> apportés par l’aliment.</a:t>
            </a:r>
            <a:br>
              <a:rPr lang="fr-FR" sz="1800" dirty="0" smtClean="0">
                <a:effectLst/>
              </a:rPr>
            </a:br>
            <a:r>
              <a:rPr lang="fr-FR" sz="1800" dirty="0" smtClean="0">
                <a:effectLst/>
              </a:rPr>
              <a:t>Il y a les </a:t>
            </a:r>
            <a:r>
              <a:rPr lang="fr-FR" sz="1800" u="sng" dirty="0" smtClean="0">
                <a:solidFill>
                  <a:srgbClr val="3366FF"/>
                </a:solidFill>
                <a:effectLst/>
              </a:rPr>
              <a:t>macronutriments</a:t>
            </a:r>
            <a:r>
              <a:rPr lang="fr-FR" sz="1800" dirty="0" smtClean="0">
                <a:solidFill>
                  <a:srgbClr val="3366FF"/>
                </a:solidFill>
                <a:effectLst/>
              </a:rPr>
              <a:t> </a:t>
            </a:r>
            <a:r>
              <a:rPr lang="fr-FR" sz="1800" dirty="0" smtClean="0">
                <a:effectLst/>
              </a:rPr>
              <a:t>(lipides, glucides et protéines) qui donnent des calories;</a:t>
            </a:r>
            <a:br>
              <a:rPr lang="fr-FR" sz="1800" dirty="0" smtClean="0">
                <a:effectLst/>
              </a:rPr>
            </a:br>
            <a:r>
              <a:rPr lang="fr-FR" sz="1800" dirty="0" smtClean="0">
                <a:effectLst/>
              </a:rPr>
              <a:t>Et les </a:t>
            </a:r>
            <a:r>
              <a:rPr lang="fr-FR" sz="1800" u="sng" dirty="0" smtClean="0">
                <a:solidFill>
                  <a:srgbClr val="3366FF"/>
                </a:solidFill>
                <a:effectLst/>
              </a:rPr>
              <a:t>micronutriments</a:t>
            </a:r>
            <a:r>
              <a:rPr lang="fr-FR" sz="1800" dirty="0" smtClean="0">
                <a:effectLst/>
              </a:rPr>
              <a:t> (fibres alimentaires, sel, vitamines</a:t>
            </a:r>
            <a:r>
              <a:rPr lang="mr-IN" sz="1800" dirty="0" smtClean="0">
                <a:effectLst/>
              </a:rPr>
              <a:t>…</a:t>
            </a:r>
            <a:r>
              <a:rPr lang="fr-CH" sz="1800" dirty="0" smtClean="0">
                <a:effectLst/>
              </a:rPr>
              <a:t>) qui n’apportent pas de calorie.</a:t>
            </a:r>
            <a:endParaRPr lang="fr-FR" sz="1800" i="1" u="sng" dirty="0">
              <a:effectLst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8890" y="214111"/>
            <a:ext cx="5756910" cy="35788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Rectangle avec flèche vers la droite 5"/>
          <p:cNvSpPr/>
          <p:nvPr/>
        </p:nvSpPr>
        <p:spPr>
          <a:xfrm rot="812747">
            <a:off x="309770" y="1209567"/>
            <a:ext cx="2529781" cy="1310366"/>
          </a:xfrm>
          <a:prstGeom prst="rightArrowCallou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« Glucides »= simples et complexes</a:t>
            </a:r>
            <a:endParaRPr lang="fr-FR" dirty="0"/>
          </a:p>
        </p:txBody>
      </p:sp>
      <p:sp>
        <p:nvSpPr>
          <p:cNvPr id="7" name="Rectangle avec flèche vers la droite 6"/>
          <p:cNvSpPr/>
          <p:nvPr/>
        </p:nvSpPr>
        <p:spPr>
          <a:xfrm rot="19906335">
            <a:off x="129682" y="2683468"/>
            <a:ext cx="2891836" cy="891922"/>
          </a:xfrm>
          <a:prstGeom prst="rightArrowCallou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« Dont sucre » = glucides simples</a:t>
            </a:r>
            <a:endParaRPr lang="fr-FR" dirty="0"/>
          </a:p>
        </p:txBody>
      </p:sp>
      <p:sp>
        <p:nvSpPr>
          <p:cNvPr id="8" name="Rectangle avec flèche vers la gauche 7"/>
          <p:cNvSpPr/>
          <p:nvPr/>
        </p:nvSpPr>
        <p:spPr>
          <a:xfrm rot="1040048">
            <a:off x="3968250" y="3050686"/>
            <a:ext cx="5047005" cy="1443840"/>
          </a:xfrm>
          <a:prstGeom prst="leftArrowCallou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« lipides »= toutes les graisses</a:t>
            </a:r>
          </a:p>
          <a:p>
            <a:pPr algn="ctr"/>
            <a:r>
              <a:rPr lang="fr-FR" dirty="0" smtClean="0"/>
              <a:t>« Dont saturés »= le mauvais gras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54415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3289" y="3790533"/>
            <a:ext cx="6512511" cy="2290537"/>
          </a:xfrm>
        </p:spPr>
        <p:txBody>
          <a:bodyPr/>
          <a:lstStyle/>
          <a:p>
            <a:r>
              <a:rPr lang="fr-FR" dirty="0" smtClean="0"/>
              <a:t>Désormais tu es prêt(e) pour enquêter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764" y="450924"/>
            <a:ext cx="5756910" cy="282765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48806900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3289" y="4003038"/>
            <a:ext cx="6512511" cy="1954084"/>
          </a:xfrm>
        </p:spPr>
        <p:txBody>
          <a:bodyPr/>
          <a:lstStyle/>
          <a:p>
            <a:pPr algn="just">
              <a:buFont typeface="Georgia"/>
              <a:buChar char="*"/>
            </a:pPr>
            <a:r>
              <a:rPr lang="fr-FR" sz="1800" dirty="0" smtClean="0">
                <a:effectLst/>
              </a:rPr>
              <a:t>Si tu as cet aliment avec toi (si non, passe à la diapo suivante):</a:t>
            </a:r>
            <a:br>
              <a:rPr lang="fr-FR" sz="1800" dirty="0" smtClean="0">
                <a:effectLst/>
              </a:rPr>
            </a:br>
            <a:r>
              <a:rPr lang="fr-FR" sz="1800" dirty="0" smtClean="0">
                <a:effectLst/>
              </a:rPr>
              <a:t>	*</a:t>
            </a:r>
            <a:r>
              <a:rPr lang="fr-FR" sz="1800" dirty="0" smtClean="0">
                <a:solidFill>
                  <a:srgbClr val="3366FF"/>
                </a:solidFill>
                <a:effectLst/>
              </a:rPr>
              <a:t>Manges-en un morceau et seulement par la dégustation, note les 2 aliments les plus présents:</a:t>
            </a:r>
            <a:br>
              <a:rPr lang="fr-FR" sz="1800" dirty="0" smtClean="0">
                <a:solidFill>
                  <a:srgbClr val="3366FF"/>
                </a:solidFill>
                <a:effectLst/>
              </a:rPr>
            </a:br>
            <a:r>
              <a:rPr lang="fr-FR" sz="1800" dirty="0" smtClean="0">
                <a:effectLst/>
              </a:rPr>
              <a:t>-			-</a:t>
            </a:r>
            <a:br>
              <a:rPr lang="fr-FR" sz="1800" dirty="0" smtClean="0">
                <a:effectLst/>
              </a:rPr>
            </a:br>
            <a:r>
              <a:rPr lang="fr-FR" sz="1800" dirty="0">
                <a:effectLst/>
              </a:rPr>
              <a:t/>
            </a:r>
            <a:br>
              <a:rPr lang="fr-FR" sz="1800" dirty="0">
                <a:effectLst/>
              </a:rPr>
            </a:br>
            <a:endParaRPr lang="fr-FR" sz="1800" dirty="0">
              <a:effectLst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110785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5" name="Image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7403" y="741600"/>
            <a:ext cx="5756910" cy="310070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Image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7567" y="5126730"/>
            <a:ext cx="1056005" cy="105600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8418528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3289" y="4089935"/>
            <a:ext cx="6512511" cy="2088943"/>
          </a:xfrm>
        </p:spPr>
        <p:txBody>
          <a:bodyPr/>
          <a:lstStyle/>
          <a:p>
            <a:pPr algn="just"/>
            <a:r>
              <a:rPr lang="fr-FR" sz="1800" dirty="0" smtClean="0">
                <a:effectLst/>
              </a:rPr>
              <a:t>En regardant l’emballage:</a:t>
            </a:r>
            <a:r>
              <a:rPr lang="fr-FR" sz="1800" dirty="0">
                <a:effectLst/>
              </a:rPr>
              <a:t/>
            </a:r>
            <a:br>
              <a:rPr lang="fr-FR" sz="1800" dirty="0">
                <a:effectLst/>
              </a:rPr>
            </a:br>
            <a:r>
              <a:rPr lang="fr-FR" sz="1800" dirty="0">
                <a:effectLst/>
              </a:rPr>
              <a:t>	</a:t>
            </a:r>
            <a:r>
              <a:rPr lang="fr-FR" sz="1800" dirty="0" smtClean="0">
                <a:effectLst/>
              </a:rPr>
              <a:t>*</a:t>
            </a:r>
            <a:r>
              <a:rPr lang="fr-FR" sz="1800" dirty="0" smtClean="0">
                <a:solidFill>
                  <a:srgbClr val="3366FF"/>
                </a:solidFill>
                <a:effectLst/>
              </a:rPr>
              <a:t>Quels sont les 2 </a:t>
            </a:r>
            <a:r>
              <a:rPr lang="fr-FR" sz="1800" dirty="0">
                <a:solidFill>
                  <a:srgbClr val="3366FF"/>
                </a:solidFill>
                <a:effectLst/>
              </a:rPr>
              <a:t>aliments les plus </a:t>
            </a:r>
            <a:r>
              <a:rPr lang="fr-FR" sz="1800" dirty="0" smtClean="0">
                <a:solidFill>
                  <a:srgbClr val="3366FF"/>
                </a:solidFill>
                <a:effectLst/>
              </a:rPr>
              <a:t>présents que la publicité laisse supposer:</a:t>
            </a:r>
            <a:r>
              <a:rPr lang="fr-FR" sz="1800" dirty="0">
                <a:solidFill>
                  <a:srgbClr val="3366FF"/>
                </a:solidFill>
                <a:effectLst/>
              </a:rPr>
              <a:t/>
            </a:r>
            <a:br>
              <a:rPr lang="fr-FR" sz="1800" dirty="0">
                <a:solidFill>
                  <a:srgbClr val="3366FF"/>
                </a:solidFill>
                <a:effectLst/>
              </a:rPr>
            </a:br>
            <a:r>
              <a:rPr lang="fr-FR" sz="1800" dirty="0">
                <a:effectLst/>
              </a:rPr>
              <a:t>-			-</a:t>
            </a:r>
            <a:br>
              <a:rPr lang="fr-FR" sz="1800" dirty="0">
                <a:effectLst/>
              </a:rPr>
            </a:br>
            <a:r>
              <a:rPr lang="fr-FR" sz="1800" dirty="0">
                <a:effectLst/>
              </a:rPr>
              <a:t/>
            </a:r>
            <a:br>
              <a:rPr lang="fr-FR" sz="1800" dirty="0">
                <a:effectLst/>
              </a:rPr>
            </a:br>
            <a:r>
              <a:rPr lang="fr-FR" sz="1800" dirty="0" smtClean="0">
                <a:solidFill>
                  <a:srgbClr val="3366FF"/>
                </a:solidFill>
                <a:effectLst/>
              </a:rPr>
              <a:t>Cela confirme-t-il ta dégustation (si tu en as fait une)?</a:t>
            </a:r>
            <a:br>
              <a:rPr lang="fr-FR" sz="1800" dirty="0" smtClean="0">
                <a:solidFill>
                  <a:srgbClr val="3366FF"/>
                </a:solidFill>
                <a:effectLst/>
              </a:rPr>
            </a:br>
            <a:r>
              <a:rPr lang="fr-FR" sz="1800" dirty="0">
                <a:effectLst/>
              </a:rPr>
              <a:t>	</a:t>
            </a:r>
            <a:r>
              <a:rPr lang="fr-FR" sz="1800" dirty="0" smtClean="0">
                <a:effectLst/>
              </a:rPr>
              <a:t>	OUI		NON</a:t>
            </a:r>
            <a:endParaRPr lang="fr-FR" sz="18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179417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5" name="Image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6890" y="820312"/>
            <a:ext cx="5756910" cy="310070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Image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797" y="4552185"/>
            <a:ext cx="1056005" cy="105600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882805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3289" y="4009298"/>
            <a:ext cx="6512511" cy="1705912"/>
          </a:xfrm>
        </p:spPr>
        <p:txBody>
          <a:bodyPr/>
          <a:lstStyle/>
          <a:p>
            <a:pPr algn="just"/>
            <a:r>
              <a:rPr lang="fr-FR" sz="1800" dirty="0" smtClean="0">
                <a:effectLst/>
              </a:rPr>
              <a:t>Vérifie maintenant si tes sensations ou ton intuition s’avèrent efficaces:</a:t>
            </a:r>
            <a:br>
              <a:rPr lang="fr-FR" sz="1800" dirty="0" smtClean="0">
                <a:effectLst/>
              </a:rPr>
            </a:br>
            <a:r>
              <a:rPr lang="fr-FR" sz="1800" dirty="0">
                <a:effectLst/>
              </a:rPr>
              <a:t>	</a:t>
            </a:r>
            <a:r>
              <a:rPr lang="fr-FR" sz="1800" dirty="0" smtClean="0">
                <a:effectLst/>
              </a:rPr>
              <a:t>*</a:t>
            </a:r>
            <a:r>
              <a:rPr lang="fr-FR" sz="1800" dirty="0" smtClean="0">
                <a:solidFill>
                  <a:srgbClr val="3366FF"/>
                </a:solidFill>
                <a:effectLst/>
              </a:rPr>
              <a:t>Grâce à la liste d’ingrédients, quels sont les 2 ingrédients les plus présents?</a:t>
            </a:r>
            <a:br>
              <a:rPr lang="fr-FR" sz="1800" dirty="0" smtClean="0">
                <a:solidFill>
                  <a:srgbClr val="3366FF"/>
                </a:solidFill>
                <a:effectLst/>
              </a:rPr>
            </a:br>
            <a:r>
              <a:rPr lang="fr-FR" sz="1800" dirty="0">
                <a:effectLst/>
              </a:rPr>
              <a:t>	</a:t>
            </a:r>
            <a:r>
              <a:rPr lang="fr-FR" sz="1800" dirty="0" smtClean="0">
                <a:effectLst/>
              </a:rPr>
              <a:t>-			-</a:t>
            </a:r>
            <a:endParaRPr lang="fr-FR" sz="1800" dirty="0">
              <a:effectLst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189497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8345" y="731520"/>
            <a:ext cx="5795455" cy="29979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800" y="5066251"/>
            <a:ext cx="1056005" cy="105600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607302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3289" y="3414594"/>
            <a:ext cx="6512511" cy="2713886"/>
          </a:xfrm>
        </p:spPr>
        <p:txBody>
          <a:bodyPr/>
          <a:lstStyle/>
          <a:p>
            <a:pPr algn="just"/>
            <a:r>
              <a:rPr lang="fr-FR" dirty="0" smtClean="0">
                <a:effectLst/>
              </a:rPr>
              <a:t>Mensonge</a:t>
            </a:r>
            <a:r>
              <a:rPr lang="mr-IN" dirty="0" smtClean="0">
                <a:effectLst/>
              </a:rPr>
              <a:t>…</a:t>
            </a:r>
            <a:r>
              <a:rPr lang="fr-CH" dirty="0" smtClean="0">
                <a:effectLst/>
              </a:rPr>
              <a:t>or not mensonge</a:t>
            </a:r>
            <a:r>
              <a:rPr lang="mr-IN" dirty="0" smtClean="0">
                <a:effectLst/>
              </a:rPr>
              <a:t>…</a:t>
            </a:r>
            <a:r>
              <a:rPr lang="fr-CH" dirty="0" smtClean="0">
                <a:effectLst/>
              </a:rPr>
              <a:t>telle est la question?</a:t>
            </a:r>
            <a:br>
              <a:rPr lang="fr-CH" dirty="0" smtClean="0">
                <a:effectLst/>
              </a:rPr>
            </a:br>
            <a:r>
              <a:rPr lang="fr-CH" sz="1800" dirty="0" smtClean="0">
                <a:effectLst/>
              </a:rPr>
              <a:t/>
            </a:r>
            <a:br>
              <a:rPr lang="fr-CH" sz="1800" dirty="0" smtClean="0">
                <a:effectLst/>
              </a:rPr>
            </a:br>
            <a:r>
              <a:rPr lang="fr-CH" sz="1800" dirty="0" smtClean="0">
                <a:solidFill>
                  <a:srgbClr val="3366FF"/>
                </a:solidFill>
                <a:effectLst/>
              </a:rPr>
              <a:t>Penses-tu que la publicité nous ment? Ecris ta réponse</a:t>
            </a:r>
            <a:r>
              <a:rPr lang="fr-CH" sz="1800" dirty="0" smtClean="0">
                <a:effectLst/>
              </a:rPr>
              <a:t>.</a:t>
            </a:r>
            <a:endParaRPr lang="fr-FR" sz="1800" dirty="0">
              <a:effectLst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3"/>
          </p:nvPr>
        </p:nvSpPr>
        <p:spPr>
          <a:xfrm>
            <a:off x="876856" y="267852"/>
            <a:ext cx="7428944" cy="2987902"/>
          </a:xfrm>
        </p:spPr>
        <p:txBody>
          <a:bodyPr/>
          <a:lstStyle/>
          <a:p>
            <a:pPr algn="just"/>
            <a:r>
              <a:rPr lang="fr-FR" dirty="0" smtClean="0"/>
              <a:t>Comme tu peux le constater, l’emballage alimentaire </a:t>
            </a:r>
            <a:r>
              <a:rPr lang="fr-FR" dirty="0" smtClean="0">
                <a:solidFill>
                  <a:srgbClr val="3366FF"/>
                </a:solidFill>
              </a:rPr>
              <a:t>induit en erreur</a:t>
            </a:r>
            <a:r>
              <a:rPr lang="fr-FR" dirty="0" smtClean="0"/>
              <a:t>: alors qu’il donne l’image que le </a:t>
            </a:r>
            <a:r>
              <a:rPr lang="fr-FR" dirty="0" err="1"/>
              <a:t>K</a:t>
            </a:r>
            <a:r>
              <a:rPr lang="fr-FR" dirty="0" err="1" smtClean="0"/>
              <a:t>inder</a:t>
            </a:r>
            <a:r>
              <a:rPr lang="fr-FR" dirty="0" smtClean="0"/>
              <a:t> délice est surtout composé de lait et de chocolat, la liste d’ingrédients révèle qu’il y a surtout du sucre et de la graisse.</a:t>
            </a:r>
          </a:p>
          <a:p>
            <a:pPr algn="just"/>
            <a:r>
              <a:rPr lang="fr-FR" dirty="0" smtClean="0"/>
              <a:t>Mais surtout qu’il </a:t>
            </a:r>
            <a:r>
              <a:rPr lang="fr-FR" dirty="0" smtClean="0">
                <a:solidFill>
                  <a:srgbClr val="3366FF"/>
                </a:solidFill>
              </a:rPr>
              <a:t>n’y a pas du tout de lait </a:t>
            </a:r>
            <a:r>
              <a:rPr lang="fr-FR" dirty="0" smtClean="0"/>
              <a:t>(comme aliment brut) et </a:t>
            </a:r>
            <a:r>
              <a:rPr lang="fr-FR" dirty="0" smtClean="0">
                <a:solidFill>
                  <a:srgbClr val="3366FF"/>
                </a:solidFill>
              </a:rPr>
              <a:t>non plus de chocolat </a:t>
            </a:r>
            <a:r>
              <a:rPr lang="fr-FR" dirty="0" smtClean="0"/>
              <a:t>(seulement 3% de cacao).</a:t>
            </a:r>
            <a:endParaRPr lang="fr-FR" dirty="0"/>
          </a:p>
        </p:txBody>
      </p:sp>
      <p:pic>
        <p:nvPicPr>
          <p:cNvPr id="4" name="Imag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2584" y="5362419"/>
            <a:ext cx="866847" cy="95752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486956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3289" y="4765277"/>
            <a:ext cx="6512511" cy="1564796"/>
          </a:xfrm>
        </p:spPr>
        <p:txBody>
          <a:bodyPr/>
          <a:lstStyle/>
          <a:p>
            <a:r>
              <a:rPr lang="fr-FR" dirty="0" smtClean="0">
                <a:effectLst/>
              </a:rPr>
              <a:t>Poursuivons notre enquête</a:t>
            </a:r>
            <a:r>
              <a:rPr lang="mr-IN" dirty="0" smtClean="0">
                <a:effectLst/>
              </a:rPr>
              <a:t>…</a:t>
            </a:r>
            <a:endParaRPr lang="fr-FR" dirty="0">
              <a:effectLst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fr-FR" dirty="0" smtClean="0"/>
              <a:t>Visionne ces 3 publicités</a:t>
            </a:r>
            <a:endParaRPr lang="fr-FR" dirty="0"/>
          </a:p>
        </p:txBody>
      </p:sp>
      <p:pic>
        <p:nvPicPr>
          <p:cNvPr id="5" name="pub nutella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713398" y="1149089"/>
            <a:ext cx="5906182" cy="33222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946870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pub nutella 1.mp4">
            <a:hlinkClick r:id="" action="ppaction://media"/>
          </p:cNvPr>
          <p:cNvPicPr>
            <a:picLocks noGrp="1" noChangeAspect="1"/>
          </p:cNvPicPr>
          <p:nvPr>
            <p:ph sz="quarter" idx="13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536332" y="661280"/>
            <a:ext cx="6178550" cy="34750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710881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pub nutella 2.mp4">
            <a:hlinkClick r:id="" action="ppaction://media"/>
          </p:cNvPr>
          <p:cNvPicPr>
            <a:picLocks noGrp="1" noChangeAspect="1"/>
          </p:cNvPicPr>
          <p:nvPr>
            <p:ph sz="quarter" idx="13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592452" y="731838"/>
            <a:ext cx="5865866" cy="34750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681017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3289" y="3454912"/>
            <a:ext cx="6512511" cy="2320776"/>
          </a:xfrm>
        </p:spPr>
        <p:txBody>
          <a:bodyPr/>
          <a:lstStyle/>
          <a:p>
            <a:r>
              <a:rPr lang="fr-FR" dirty="0" smtClean="0"/>
              <a:t>Les réponses à ton enquête la semaine prochaine</a:t>
            </a:r>
            <a:r>
              <a:rPr lang="mr-IN" dirty="0" smtClean="0"/>
              <a:t>…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fr-FR" dirty="0" smtClean="0"/>
              <a:t>Quels sont les moyens utilisés pour mettre en valeur le produit?</a:t>
            </a:r>
          </a:p>
          <a:p>
            <a:r>
              <a:rPr lang="fr-FR" dirty="0" smtClean="0"/>
              <a:t>Note tes réponses.</a:t>
            </a:r>
            <a:endParaRPr lang="fr-FR" dirty="0"/>
          </a:p>
        </p:txBody>
      </p:sp>
      <p:pic>
        <p:nvPicPr>
          <p:cNvPr id="4" name="Imag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0587" y="1199536"/>
            <a:ext cx="776138" cy="102808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0079889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BRAVO POUR CETTE 1</a:t>
            </a:r>
            <a:r>
              <a:rPr lang="fr-FR" baseline="30000" dirty="0" smtClean="0"/>
              <a:t>ère</a:t>
            </a:r>
            <a:r>
              <a:rPr lang="fr-FR" dirty="0" smtClean="0"/>
              <a:t> PARTIE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Image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7554" y="826538"/>
            <a:ext cx="3428628" cy="29718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130321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Sillage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lipstream">
      <a:majorFont>
        <a:latin typeface="Trebuchet MS"/>
        <a:ea typeface=""/>
        <a:cs typeface=""/>
        <a:font script="Jpan" typeface="ＭＳ ゴシック"/>
        <a:font script="Hang" typeface="HY그래픽B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ＭＳ ゴシック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pstream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Sillage.thmx</Template>
  <TotalTime>396</TotalTime>
  <Words>248</Words>
  <Application>Microsoft Macintosh PowerPoint</Application>
  <PresentationFormat>Présentation à l'écran (4:3)</PresentationFormat>
  <Paragraphs>29</Paragraphs>
  <Slides>16</Slides>
  <Notes>0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17" baseType="lpstr">
      <vt:lpstr>Sillage</vt:lpstr>
      <vt:lpstr>Le marketing alimentaire</vt:lpstr>
      <vt:lpstr>Tels seront les objectifs de ce cours…  </vt:lpstr>
      <vt:lpstr>Faisons une mise au point avant de démarrer </vt:lpstr>
      <vt:lpstr>L’emballage alimentaire.  Il est un moyen de préserver et de transporter l’aliment.  Mais il est surtout un support idéal pour transmettre une image alléchante du produit à vendre … comme en témoigne la photo ci-dessus.</vt:lpstr>
      <vt:lpstr>La liste d’ingrédients.  Elle est écrite dans l’ordre décroissant: de l’aliment le plus présent (chocolat au lait) … à celui le moins présent (la poudre à lever).</vt:lpstr>
      <vt:lpstr>La valeur nutritionnelle.  Elle indique les nutriments apportés par l’aliment. Il y a les macronutriments (lipides, glucides et protéines) qui donnent des calories; Et les micronutriments (fibres alimentaires, sel, vitamines…) qui n’apportent pas de calorie.</vt:lpstr>
      <vt:lpstr>Désormais tu es prêt(e) pour enquêter</vt:lpstr>
      <vt:lpstr>Si tu as cet aliment avec toi (si non, passe à la diapo suivante):  *Manges-en un morceau et seulement par la dégustation, note les 2 aliments les plus présents: -   -  </vt:lpstr>
      <vt:lpstr>En regardant l’emballage:  *Quels sont les 2 aliments les plus présents que la publicité laisse supposer: -   -  Cela confirme-t-il ta dégustation (si tu en as fait une)?   OUI  NON</vt:lpstr>
      <vt:lpstr>Vérifie maintenant si tes sensations ou ton intuition s’avèrent efficaces:  *Grâce à la liste d’ingrédients, quels sont les 2 ingrédients les plus présents?  -   -</vt:lpstr>
      <vt:lpstr>Mensonge…or not mensonge…telle est la question?  Penses-tu que la publicité nous ment? Ecris ta réponse.</vt:lpstr>
      <vt:lpstr>Poursuivons notre enquête…</vt:lpstr>
      <vt:lpstr>Présentation PowerPoint</vt:lpstr>
      <vt:lpstr>Présentation PowerPoint</vt:lpstr>
      <vt:lpstr>Les réponses à ton enquête la semaine prochaine…</vt:lpstr>
      <vt:lpstr>BRAVO POUR CETTE 1ère PARTIE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 marketing alimentaire</dc:title>
  <dc:creator>Giovanni Platania</dc:creator>
  <cp:lastModifiedBy>Giovanni Platania</cp:lastModifiedBy>
  <cp:revision>21</cp:revision>
  <dcterms:created xsi:type="dcterms:W3CDTF">2020-03-30T12:33:43Z</dcterms:created>
  <dcterms:modified xsi:type="dcterms:W3CDTF">2020-10-23T14:03:55Z</dcterms:modified>
</cp:coreProperties>
</file>