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CH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17581" y="2386389"/>
            <a:ext cx="7175351" cy="1793167"/>
          </a:xfrm>
        </p:spPr>
        <p:txBody>
          <a:bodyPr/>
          <a:lstStyle/>
          <a:p>
            <a:r>
              <a:rPr lang="fr-FR" dirty="0"/>
              <a:t>Le marketing alimentaire</a:t>
            </a:r>
          </a:p>
        </p:txBody>
      </p:sp>
    </p:spTree>
    <p:extLst>
      <p:ext uri="{BB962C8B-B14F-4D97-AF65-F5344CB8AC3E}">
        <p14:creationId xmlns:p14="http://schemas.microsoft.com/office/powerpoint/2010/main" val="28691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3059247"/>
            <a:ext cx="6512511" cy="2550604"/>
          </a:xfrm>
        </p:spPr>
        <p:txBody>
          <a:bodyPr/>
          <a:lstStyle/>
          <a:p>
            <a:r>
              <a:rPr lang="fr-FR" dirty="0"/>
              <a:t>Tels seront les objectifs de ce cours</a:t>
            </a:r>
            <a:r>
              <a:rPr lang="mr-IN" dirty="0"/>
              <a:t>…</a:t>
            </a:r>
            <a:br>
              <a:rPr lang="fr-FR" dirty="0"/>
            </a:b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Trouver et comprendre les moyens utilisés par les industriels pour te convaincre d’acheter leur produit</a:t>
            </a:r>
          </a:p>
          <a:p>
            <a:r>
              <a:rPr lang="fr-FR" dirty="0"/>
              <a:t>Devenir un détective alimentaire pour ne plus te faire surprendre</a:t>
            </a:r>
            <a:r>
              <a:rPr lang="mr-IN" dirty="0"/>
              <a:t>…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47508" y="5418078"/>
            <a:ext cx="18466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 </a:t>
            </a:r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9" y="3168558"/>
            <a:ext cx="2098196" cy="2075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1834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3747225"/>
            <a:ext cx="6512511" cy="2250218"/>
          </a:xfrm>
        </p:spPr>
        <p:txBody>
          <a:bodyPr/>
          <a:lstStyle/>
          <a:p>
            <a:r>
              <a:rPr lang="fr-FR" dirty="0"/>
              <a:t>Faisons une mise au point avant de démarrer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99798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524" y="856778"/>
            <a:ext cx="3282920" cy="2711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188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4372167"/>
            <a:ext cx="6512511" cy="2055137"/>
          </a:xfrm>
        </p:spPr>
        <p:txBody>
          <a:bodyPr/>
          <a:lstStyle/>
          <a:p>
            <a:pPr algn="just"/>
            <a:r>
              <a:rPr lang="fr-FR" sz="1800" i="1" u="sng" dirty="0">
                <a:solidFill>
                  <a:srgbClr val="3366FF"/>
                </a:solidFill>
                <a:effectLst/>
              </a:rPr>
              <a:t>L’emballage alimentaire</a:t>
            </a:r>
            <a:r>
              <a:rPr lang="fr-FR" sz="1800" dirty="0">
                <a:effectLst/>
              </a:rPr>
              <a:t>.</a:t>
            </a:r>
            <a:br>
              <a:rPr lang="fr-FR" sz="1800" dirty="0">
                <a:effectLst/>
              </a:rPr>
            </a:b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Il est un moyen de préserver et de transporter l’aliment. </a:t>
            </a: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Mais il est surtout un </a:t>
            </a:r>
            <a:r>
              <a:rPr lang="fr-FR" sz="1800" dirty="0">
                <a:solidFill>
                  <a:srgbClr val="3366FF"/>
                </a:solidFill>
                <a:effectLst/>
              </a:rPr>
              <a:t>support idéal </a:t>
            </a:r>
            <a:r>
              <a:rPr lang="fr-FR" sz="1800" dirty="0">
                <a:effectLst/>
              </a:rPr>
              <a:t>pour transmettre une </a:t>
            </a:r>
            <a:r>
              <a:rPr lang="fr-FR" sz="1800" dirty="0">
                <a:solidFill>
                  <a:srgbClr val="3366FF"/>
                </a:solidFill>
                <a:effectLst/>
              </a:rPr>
              <a:t>image alléchante </a:t>
            </a:r>
            <a:r>
              <a:rPr lang="fr-FR" sz="1800" dirty="0">
                <a:effectLst/>
              </a:rPr>
              <a:t>du produit à vendre </a:t>
            </a:r>
            <a:r>
              <a:rPr lang="mr-IN" sz="1800" dirty="0">
                <a:effectLst/>
              </a:rPr>
              <a:t>…</a:t>
            </a:r>
            <a:r>
              <a:rPr lang="fr-CH" sz="1800" dirty="0">
                <a:effectLst/>
              </a:rPr>
              <a:t> comme en témoigne la photo ci-dessus.</a:t>
            </a:r>
            <a:endParaRPr lang="fr-FR" sz="1800" dirty="0">
              <a:effectLst/>
            </a:endParaRPr>
          </a:p>
        </p:txBody>
      </p:sp>
      <p:sp>
        <p:nvSpPr>
          <p:cNvPr id="5" name="Bulle ronde 4"/>
          <p:cNvSpPr/>
          <p:nvPr/>
        </p:nvSpPr>
        <p:spPr>
          <a:xfrm>
            <a:off x="6117836" y="110874"/>
            <a:ext cx="2599472" cy="1552280"/>
          </a:xfrm>
          <a:prstGeom prst="wedgeEllipseCallout">
            <a:avLst>
              <a:gd name="adj1" fmla="val -63480"/>
              <a:gd name="adj2" fmla="val 804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Des aliments appréciés de tous: biscuit ET chocolat</a:t>
            </a:r>
          </a:p>
        </p:txBody>
      </p:sp>
      <p:pic>
        <p:nvPicPr>
          <p:cNvPr id="6" name="Espace réservé du contenu 5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6" b="13806"/>
          <a:stretch>
            <a:fillRect/>
          </a:stretch>
        </p:blipFill>
        <p:spPr bwMode="auto">
          <a:xfrm>
            <a:off x="1263946" y="1532119"/>
            <a:ext cx="5136098" cy="2502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Bulle ronde 6"/>
          <p:cNvSpPr/>
          <p:nvPr/>
        </p:nvSpPr>
        <p:spPr>
          <a:xfrm>
            <a:off x="584571" y="433429"/>
            <a:ext cx="2539860" cy="1471641"/>
          </a:xfrm>
          <a:prstGeom prst="wedgeEllipseCallout">
            <a:avLst>
              <a:gd name="adj1" fmla="val 26201"/>
              <a:gd name="adj2" fmla="val 862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LU: une marque reconnue de tous et pleine de couleurs</a:t>
            </a:r>
          </a:p>
        </p:txBody>
      </p:sp>
      <p:sp>
        <p:nvSpPr>
          <p:cNvPr id="8" name="Bulle ronde 7"/>
          <p:cNvSpPr/>
          <p:nvPr/>
        </p:nvSpPr>
        <p:spPr>
          <a:xfrm>
            <a:off x="6117836" y="3291032"/>
            <a:ext cx="1844423" cy="1355725"/>
          </a:xfrm>
          <a:prstGeom prst="wedgeEllipseCallout">
            <a:avLst>
              <a:gd name="adj1" fmla="val -187621"/>
              <a:gd name="adj2" fmla="val -6228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Conseillé surtout pour les enfants</a:t>
            </a:r>
          </a:p>
        </p:txBody>
      </p:sp>
    </p:spTree>
    <p:extLst>
      <p:ext uri="{BB962C8B-B14F-4D97-AF65-F5344CB8AC3E}">
        <p14:creationId xmlns:p14="http://schemas.microsoft.com/office/powerpoint/2010/main" val="247566609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4835833"/>
            <a:ext cx="6512511" cy="1618975"/>
          </a:xfrm>
        </p:spPr>
        <p:txBody>
          <a:bodyPr/>
          <a:lstStyle/>
          <a:p>
            <a:pPr algn="l"/>
            <a:r>
              <a:rPr lang="fr-FR" sz="1800" i="1" u="sng" dirty="0">
                <a:solidFill>
                  <a:srgbClr val="3366FF"/>
                </a:solidFill>
                <a:effectLst/>
              </a:rPr>
              <a:t>La liste d’ingrédients</a:t>
            </a:r>
            <a:r>
              <a:rPr lang="fr-FR" sz="1800" i="1" u="sng" dirty="0">
                <a:effectLst/>
              </a:rPr>
              <a:t>.</a:t>
            </a:r>
            <a:br>
              <a:rPr lang="fr-FR" sz="1800" dirty="0">
                <a:effectLst/>
              </a:rPr>
            </a:b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Elle est écrite dans </a:t>
            </a:r>
            <a:r>
              <a:rPr lang="fr-FR" sz="1800" dirty="0">
                <a:solidFill>
                  <a:srgbClr val="3366FF"/>
                </a:solidFill>
                <a:effectLst/>
              </a:rPr>
              <a:t>l’ordre décroissant</a:t>
            </a:r>
            <a:r>
              <a:rPr lang="fr-FR" sz="1800" dirty="0">
                <a:effectLst/>
              </a:rPr>
              <a:t>: de l’aliment le plus présent (chocolat au lait) </a:t>
            </a:r>
            <a:r>
              <a:rPr lang="mr-IN" sz="1800" dirty="0">
                <a:effectLst/>
              </a:rPr>
              <a:t>…</a:t>
            </a:r>
            <a:r>
              <a:rPr lang="fr-CH" sz="1800" dirty="0">
                <a:effectLst/>
              </a:rPr>
              <a:t> à celui le moins présent (la poudre à lever).</a:t>
            </a:r>
            <a:endParaRPr lang="fr-FR" sz="18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120" y="131037"/>
            <a:ext cx="6728534" cy="4596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956576" y="2388897"/>
            <a:ext cx="1159064" cy="131037"/>
          </a:xfrm>
          <a:prstGeom prst="rect">
            <a:avLst/>
          </a:prstGeom>
          <a:solidFill>
            <a:srgbClr val="FFFF00">
              <a:alpha val="3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24584" y="2894088"/>
            <a:ext cx="805087" cy="149992"/>
          </a:xfrm>
          <a:prstGeom prst="rect">
            <a:avLst/>
          </a:prstGeom>
          <a:solidFill>
            <a:srgbClr val="FFFF00">
              <a:alpha val="3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700140" y="5717618"/>
            <a:ext cx="1651707" cy="283437"/>
          </a:xfrm>
          <a:prstGeom prst="rect">
            <a:avLst/>
          </a:prstGeom>
          <a:solidFill>
            <a:srgbClr val="FFFF00">
              <a:alpha val="3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187338" y="6001055"/>
            <a:ext cx="1831909" cy="239505"/>
          </a:xfrm>
          <a:prstGeom prst="rect">
            <a:avLst/>
          </a:prstGeom>
          <a:solidFill>
            <a:srgbClr val="FFFF00">
              <a:alpha val="3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57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7645" y="4372167"/>
            <a:ext cx="7328155" cy="2129261"/>
          </a:xfrm>
        </p:spPr>
        <p:txBody>
          <a:bodyPr/>
          <a:lstStyle/>
          <a:p>
            <a:pPr algn="l"/>
            <a:r>
              <a:rPr lang="fr-FR" sz="1800" i="1" u="sng" dirty="0">
                <a:solidFill>
                  <a:srgbClr val="3366FF"/>
                </a:solidFill>
                <a:effectLst/>
              </a:rPr>
              <a:t>La valeur nutritionnelle.</a:t>
            </a:r>
            <a:br>
              <a:rPr lang="fr-FR" sz="1800" i="1" u="sng" dirty="0">
                <a:solidFill>
                  <a:srgbClr val="3366FF"/>
                </a:solidFill>
                <a:effectLst/>
              </a:rPr>
            </a:br>
            <a:br>
              <a:rPr lang="fr-FR" sz="1800" i="1" u="sng" dirty="0">
                <a:effectLst/>
              </a:rPr>
            </a:br>
            <a:r>
              <a:rPr lang="fr-FR" sz="1800" dirty="0">
                <a:effectLst/>
              </a:rPr>
              <a:t>Elle indique les </a:t>
            </a:r>
            <a:r>
              <a:rPr lang="fr-FR" sz="1800" u="sng" dirty="0">
                <a:effectLst/>
              </a:rPr>
              <a:t>nutriments</a:t>
            </a:r>
            <a:r>
              <a:rPr lang="fr-FR" sz="1800" dirty="0">
                <a:effectLst/>
              </a:rPr>
              <a:t> apportés par l’aliment.</a:t>
            </a: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Il y a les </a:t>
            </a:r>
            <a:r>
              <a:rPr lang="fr-FR" sz="1800" u="sng" dirty="0">
                <a:solidFill>
                  <a:srgbClr val="3366FF"/>
                </a:solidFill>
                <a:effectLst/>
              </a:rPr>
              <a:t>macronutriments</a:t>
            </a:r>
            <a:r>
              <a:rPr lang="fr-FR" sz="1800" dirty="0">
                <a:solidFill>
                  <a:srgbClr val="3366FF"/>
                </a:solidFill>
                <a:effectLst/>
              </a:rPr>
              <a:t> </a:t>
            </a:r>
            <a:r>
              <a:rPr lang="fr-FR" sz="1800" dirty="0">
                <a:effectLst/>
              </a:rPr>
              <a:t>(lipides, glucides et protéines) qui donnent des calories;</a:t>
            </a: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Et les </a:t>
            </a:r>
            <a:r>
              <a:rPr lang="fr-FR" sz="1800" u="sng" dirty="0">
                <a:solidFill>
                  <a:srgbClr val="3366FF"/>
                </a:solidFill>
                <a:effectLst/>
              </a:rPr>
              <a:t>micronutriments</a:t>
            </a:r>
            <a:r>
              <a:rPr lang="fr-FR" sz="1800" dirty="0">
                <a:effectLst/>
              </a:rPr>
              <a:t> (fibres alimentaires, sel, vitamines</a:t>
            </a:r>
            <a:r>
              <a:rPr lang="mr-IN" sz="1800" dirty="0">
                <a:effectLst/>
              </a:rPr>
              <a:t>…</a:t>
            </a:r>
            <a:r>
              <a:rPr lang="fr-CH" sz="1800" dirty="0">
                <a:effectLst/>
              </a:rPr>
              <a:t>) qui n’apportent pas de calorie.</a:t>
            </a:r>
            <a:endParaRPr lang="fr-FR" sz="1800" i="1" u="sng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90" y="214111"/>
            <a:ext cx="5756910" cy="3578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avec flèche vers la droite 5"/>
          <p:cNvSpPr/>
          <p:nvPr/>
        </p:nvSpPr>
        <p:spPr>
          <a:xfrm rot="812747">
            <a:off x="309770" y="1209567"/>
            <a:ext cx="2529781" cy="1310366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« Glucides »= simples et complexes</a:t>
            </a:r>
          </a:p>
        </p:txBody>
      </p:sp>
      <p:sp>
        <p:nvSpPr>
          <p:cNvPr id="7" name="Rectangle avec flèche vers la droite 6"/>
          <p:cNvSpPr/>
          <p:nvPr/>
        </p:nvSpPr>
        <p:spPr>
          <a:xfrm rot="19906335">
            <a:off x="129682" y="2683468"/>
            <a:ext cx="2891836" cy="891922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« Dont sucre » = glucides simples</a:t>
            </a:r>
          </a:p>
        </p:txBody>
      </p:sp>
      <p:sp>
        <p:nvSpPr>
          <p:cNvPr id="8" name="Rectangle avec flèche vers la gauche 7"/>
          <p:cNvSpPr/>
          <p:nvPr/>
        </p:nvSpPr>
        <p:spPr>
          <a:xfrm rot="1040048">
            <a:off x="3968250" y="3050686"/>
            <a:ext cx="5047005" cy="1443840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« lipides »= toutes les graisses</a:t>
            </a:r>
          </a:p>
          <a:p>
            <a:pPr algn="ctr"/>
            <a:r>
              <a:rPr lang="fr-FR" dirty="0"/>
              <a:t>« Dont saturés »= le mauvais gras</a:t>
            </a:r>
          </a:p>
        </p:txBody>
      </p:sp>
    </p:spTree>
    <p:extLst>
      <p:ext uri="{BB962C8B-B14F-4D97-AF65-F5344CB8AC3E}">
        <p14:creationId xmlns:p14="http://schemas.microsoft.com/office/powerpoint/2010/main" val="37544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3790533"/>
            <a:ext cx="6512511" cy="2290537"/>
          </a:xfrm>
        </p:spPr>
        <p:txBody>
          <a:bodyPr/>
          <a:lstStyle/>
          <a:p>
            <a:r>
              <a:rPr lang="fr-FR" dirty="0"/>
              <a:t>Désormais tu es prêt(e) pour enquêter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4" y="450924"/>
            <a:ext cx="5756910" cy="282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880690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illag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Sillage.thmx</Template>
  <TotalTime>412</TotalTime>
  <Words>235</Words>
  <Application>Microsoft Macintosh PowerPoint</Application>
  <PresentationFormat>Affichage à l'écran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Sillage</vt:lpstr>
      <vt:lpstr>Le marketing alimentaire</vt:lpstr>
      <vt:lpstr>Tels seront les objectifs de ce cours…  </vt:lpstr>
      <vt:lpstr>Faisons une mise au point avant de démarrer </vt:lpstr>
      <vt:lpstr>L’emballage alimentaire.  Il est un moyen de préserver et de transporter l’aliment.  Mais il est surtout un support idéal pour transmettre une image alléchante du produit à vendre … comme en témoigne la photo ci-dessus.</vt:lpstr>
      <vt:lpstr>La liste d’ingrédients.  Elle est écrite dans l’ordre décroissant: de l’aliment le plus présent (chocolat au lait) … à celui le moins présent (la poudre à lever).</vt:lpstr>
      <vt:lpstr>La valeur nutritionnelle.  Elle indique les nutriments apportés par l’aliment. Il y a les macronutriments (lipides, glucides et protéines) qui donnent des calories; Et les micronutriments (fibres alimentaires, sel, vitamines…) qui n’apportent pas de calorie.</vt:lpstr>
      <vt:lpstr>Désormais tu es prêt(e) pour enquêter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marketing alimentaire</dc:title>
  <dc:creator>Giovanni Platania</dc:creator>
  <cp:lastModifiedBy>CARRERA Laetitia</cp:lastModifiedBy>
  <cp:revision>24</cp:revision>
  <dcterms:created xsi:type="dcterms:W3CDTF">2020-03-30T12:33:43Z</dcterms:created>
  <dcterms:modified xsi:type="dcterms:W3CDTF">2021-02-03T09:20:39Z</dcterms:modified>
</cp:coreProperties>
</file>