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1" r:id="rId6"/>
    <p:sldId id="262" r:id="rId7"/>
    <p:sldId id="263" r:id="rId8"/>
    <p:sldId id="260" r:id="rId9"/>
    <p:sldId id="264" r:id="rId10"/>
    <p:sldId id="265" r:id="rId11"/>
    <p:sldId id="266" r:id="rId1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en-US" dirty="0"/>
          </a:p>
        </p:txBody>
      </p:sp>
      <p:sp>
        <p:nvSpPr>
          <p:cNvPr id="4" name="Date Placeholder 3"/>
          <p:cNvSpPr>
            <a:spLocks noGrp="1"/>
          </p:cNvSpPr>
          <p:nvPr>
            <p:ph type="dt" sz="half" idx="10"/>
          </p:nvPr>
        </p:nvSpPr>
        <p:spPr/>
        <p:txBody>
          <a:bodyPr/>
          <a:lstStyle/>
          <a:p>
            <a:fld id="{0F33FD7F-C165-CC46-9EAA-88EC7A550A20}" type="datetimeFigureOut">
              <a:rPr lang="fr-FR" smtClean="0"/>
              <a:t>03/02/2021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4D2997-11BA-2B45-9B15-FB484E26DB55}" type="slidenum">
              <a:rPr lang="fr-FR" smtClean="0"/>
              <a:t>‹N°›</a:t>
            </a:fld>
            <a:endParaRPr lang="fr-F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CH"/>
              <a:t>Cliquez et modifiez le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Cliquez et modifiez le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en-US"/>
          </a:p>
        </p:txBody>
      </p:sp>
      <p:sp>
        <p:nvSpPr>
          <p:cNvPr id="4" name="Date Placeholder 3"/>
          <p:cNvSpPr>
            <a:spLocks noGrp="1"/>
          </p:cNvSpPr>
          <p:nvPr>
            <p:ph type="dt" sz="half" idx="10"/>
          </p:nvPr>
        </p:nvSpPr>
        <p:spPr/>
        <p:txBody>
          <a:bodyPr/>
          <a:lstStyle/>
          <a:p>
            <a:fld id="{0F33FD7F-C165-CC46-9EAA-88EC7A550A20}" type="datetimeFigureOut">
              <a:rPr lang="fr-FR" smtClean="0"/>
              <a:t>03/02/2021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4D2997-11BA-2B45-9B15-FB484E26DB5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CH"/>
              <a:t>Cliquez et modifiez le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en-US" dirty="0"/>
          </a:p>
        </p:txBody>
      </p:sp>
      <p:sp>
        <p:nvSpPr>
          <p:cNvPr id="4" name="Date Placeholder 3"/>
          <p:cNvSpPr>
            <a:spLocks noGrp="1"/>
          </p:cNvSpPr>
          <p:nvPr>
            <p:ph type="dt" sz="half" idx="10"/>
          </p:nvPr>
        </p:nvSpPr>
        <p:spPr/>
        <p:txBody>
          <a:bodyPr/>
          <a:lstStyle/>
          <a:p>
            <a:fld id="{0F33FD7F-C165-CC46-9EAA-88EC7A550A20}" type="datetimeFigureOut">
              <a:rPr lang="fr-FR" smtClean="0"/>
              <a:t>03/02/2021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4D2997-11BA-2B45-9B15-FB484E26DB5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F33FD7F-C165-CC46-9EAA-88EC7A550A20}" type="datetimeFigureOut">
              <a:rPr lang="fr-FR" smtClean="0"/>
              <a:t>03/02/2021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4D2997-11BA-2B45-9B15-FB484E26DB55}" type="slidenum">
              <a:rPr lang="fr-FR" smtClean="0"/>
              <a:t>‹N°›</a:t>
            </a:fld>
            <a:endParaRPr lang="fr-FR"/>
          </a:p>
        </p:txBody>
      </p:sp>
      <p:sp>
        <p:nvSpPr>
          <p:cNvPr id="8" name="Title 7"/>
          <p:cNvSpPr>
            <a:spLocks noGrp="1"/>
          </p:cNvSpPr>
          <p:nvPr>
            <p:ph type="title"/>
          </p:nvPr>
        </p:nvSpPr>
        <p:spPr/>
        <p:txBody>
          <a:bodyPr/>
          <a:lstStyle/>
          <a:p>
            <a:r>
              <a:rPr lang="fr-CH"/>
              <a:t>Cliquez et modifiez le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CH"/>
              <a:t>Cliquez et modifiez le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Cliquez pour modifier les styles du texte du masque</a:t>
            </a:r>
          </a:p>
        </p:txBody>
      </p:sp>
      <p:sp>
        <p:nvSpPr>
          <p:cNvPr id="4" name="Date Placeholder 3"/>
          <p:cNvSpPr>
            <a:spLocks noGrp="1"/>
          </p:cNvSpPr>
          <p:nvPr>
            <p:ph type="dt" sz="half" idx="10"/>
          </p:nvPr>
        </p:nvSpPr>
        <p:spPr/>
        <p:txBody>
          <a:bodyPr/>
          <a:lstStyle/>
          <a:p>
            <a:fld id="{0F33FD7F-C165-CC46-9EAA-88EC7A550A20}" type="datetimeFigureOut">
              <a:rPr lang="fr-FR" smtClean="0"/>
              <a:t>03/02/2021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4D2997-11BA-2B45-9B15-FB484E26DB5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F33FD7F-C165-CC46-9EAA-88EC7A550A20}" type="datetimeFigureOut">
              <a:rPr lang="fr-FR" smtClean="0"/>
              <a:t>03/02/2021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E4D2997-11BA-2B45-9B15-FB484E26DB55}" type="slidenum">
              <a:rPr lang="fr-FR" smtClean="0"/>
              <a:t>‹N°›</a:t>
            </a:fld>
            <a:endParaRPr lang="fr-FR"/>
          </a:p>
        </p:txBody>
      </p:sp>
      <p:sp>
        <p:nvSpPr>
          <p:cNvPr id="8" name="Title 7"/>
          <p:cNvSpPr>
            <a:spLocks noGrp="1"/>
          </p:cNvSpPr>
          <p:nvPr>
            <p:ph type="title"/>
          </p:nvPr>
        </p:nvSpPr>
        <p:spPr/>
        <p:txBody>
          <a:bodyPr/>
          <a:lstStyle/>
          <a:p>
            <a:r>
              <a:rPr lang="fr-CH"/>
              <a:t>Cliquez et modifiez le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CH"/>
              <a:t>Cliquez pour modifier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en-US" dirty="0"/>
          </a:p>
        </p:txBody>
      </p:sp>
      <p:sp>
        <p:nvSpPr>
          <p:cNvPr id="7" name="Date Placeholder 6"/>
          <p:cNvSpPr>
            <a:spLocks noGrp="1"/>
          </p:cNvSpPr>
          <p:nvPr>
            <p:ph type="dt" sz="half" idx="10"/>
          </p:nvPr>
        </p:nvSpPr>
        <p:spPr/>
        <p:txBody>
          <a:bodyPr/>
          <a:lstStyle/>
          <a:p>
            <a:fld id="{0F33FD7F-C165-CC46-9EAA-88EC7A550A20}" type="datetimeFigureOut">
              <a:rPr lang="fr-FR" smtClean="0"/>
              <a:t>03/02/2021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E4D2997-11BA-2B45-9B15-FB484E26DB55}" type="slidenum">
              <a:rPr lang="fr-FR" smtClean="0"/>
              <a:t>‹N°›</a:t>
            </a:fld>
            <a:endParaRPr lang="fr-FR"/>
          </a:p>
        </p:txBody>
      </p:sp>
      <p:sp>
        <p:nvSpPr>
          <p:cNvPr id="10" name="Title 9"/>
          <p:cNvSpPr>
            <a:spLocks noGrp="1"/>
          </p:cNvSpPr>
          <p:nvPr>
            <p:ph type="title"/>
          </p:nvPr>
        </p:nvSpPr>
        <p:spPr/>
        <p:txBody>
          <a:bodyPr/>
          <a:lstStyle/>
          <a:p>
            <a:r>
              <a:rPr lang="fr-CH"/>
              <a:t>Cliquez et modifiez le titre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Cliquez et modifiez le titre</a:t>
            </a:r>
            <a:endParaRPr lang="en-US" dirty="0"/>
          </a:p>
        </p:txBody>
      </p:sp>
      <p:sp>
        <p:nvSpPr>
          <p:cNvPr id="3" name="Date Placeholder 2"/>
          <p:cNvSpPr>
            <a:spLocks noGrp="1"/>
          </p:cNvSpPr>
          <p:nvPr>
            <p:ph type="dt" sz="half" idx="10"/>
          </p:nvPr>
        </p:nvSpPr>
        <p:spPr/>
        <p:txBody>
          <a:bodyPr/>
          <a:lstStyle/>
          <a:p>
            <a:fld id="{0F33FD7F-C165-CC46-9EAA-88EC7A550A20}" type="datetimeFigureOut">
              <a:rPr lang="fr-FR" smtClean="0"/>
              <a:t>03/02/2021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E4D2997-11BA-2B45-9B15-FB484E26DB5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3FD7F-C165-CC46-9EAA-88EC7A550A20}" type="datetimeFigureOut">
              <a:rPr lang="fr-FR" smtClean="0"/>
              <a:t>03/02/2021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E4D2997-11BA-2B45-9B15-FB484E26DB5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CH"/>
              <a:t>Cliquez et modifiez le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5" name="Date Placeholder 4"/>
          <p:cNvSpPr>
            <a:spLocks noGrp="1"/>
          </p:cNvSpPr>
          <p:nvPr>
            <p:ph type="dt" sz="half" idx="10"/>
          </p:nvPr>
        </p:nvSpPr>
        <p:spPr/>
        <p:txBody>
          <a:bodyPr/>
          <a:lstStyle/>
          <a:p>
            <a:fld id="{0F33FD7F-C165-CC46-9EAA-88EC7A550A20}" type="datetimeFigureOut">
              <a:rPr lang="fr-FR" smtClean="0"/>
              <a:t>03/02/2021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E4D2997-11BA-2B45-9B15-FB484E26DB5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Faire glisser l'image vers l'espace réservé ou cliquer sur l'icône pour l'ajouter</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5" name="Date Placeholder 4"/>
          <p:cNvSpPr>
            <a:spLocks noGrp="1"/>
          </p:cNvSpPr>
          <p:nvPr>
            <p:ph type="dt" sz="half" idx="10"/>
          </p:nvPr>
        </p:nvSpPr>
        <p:spPr/>
        <p:txBody>
          <a:bodyPr/>
          <a:lstStyle/>
          <a:p>
            <a:fld id="{0F33FD7F-C165-CC46-9EAA-88EC7A550A20}" type="datetimeFigureOut">
              <a:rPr lang="fr-FR" smtClean="0"/>
              <a:t>03/02/2021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E4D2997-11BA-2B45-9B15-FB484E26DB55}" type="slidenum">
              <a:rPr lang="fr-FR" smtClean="0"/>
              <a:t>‹N°›</a:t>
            </a:fld>
            <a:endParaRPr lang="fr-F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CH"/>
              <a:t>Cliquez et modifiez le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CH"/>
              <a:t>Cliquez et modifiez le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F33FD7F-C165-CC46-9EAA-88EC7A550A20}" type="datetimeFigureOut">
              <a:rPr lang="fr-FR" smtClean="0"/>
              <a:t>03/02/2021</a:t>
            </a:fld>
            <a:endParaRPr lang="fr-F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E4D2997-11BA-2B45-9B15-FB484E26DB5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0a9KN9ItlY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a:p>
        </p:txBody>
      </p:sp>
      <p:sp>
        <p:nvSpPr>
          <p:cNvPr id="2" name="Titre 1"/>
          <p:cNvSpPr>
            <a:spLocks noGrp="1"/>
          </p:cNvSpPr>
          <p:nvPr>
            <p:ph type="ctrTitle"/>
          </p:nvPr>
        </p:nvSpPr>
        <p:spPr/>
        <p:txBody>
          <a:bodyPr/>
          <a:lstStyle/>
          <a:p>
            <a:r>
              <a:rPr lang="fr-FR" dirty="0"/>
              <a:t>Le marketing</a:t>
            </a:r>
            <a:br>
              <a:rPr lang="fr-FR" dirty="0"/>
            </a:br>
            <a:r>
              <a:rPr lang="fr-FR" dirty="0"/>
              <a:t>alimentaire II</a:t>
            </a:r>
          </a:p>
        </p:txBody>
      </p:sp>
    </p:spTree>
    <p:extLst>
      <p:ext uri="{BB962C8B-B14F-4D97-AF65-F5344CB8AC3E}">
        <p14:creationId xmlns:p14="http://schemas.microsoft.com/office/powerpoint/2010/main" val="3666200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200" dirty="0">
                <a:solidFill>
                  <a:srgbClr val="3366FF"/>
                </a:solidFill>
                <a:effectLst/>
              </a:rPr>
              <a:t>S’il y avait un élément à retenir de ce travail, </a:t>
            </a:r>
            <a:r>
              <a:rPr lang="fr-FR" sz="2200" u="sng" dirty="0">
                <a:solidFill>
                  <a:srgbClr val="3366FF"/>
                </a:solidFill>
                <a:effectLst/>
              </a:rPr>
              <a:t>ce serait lequel </a:t>
            </a:r>
            <a:r>
              <a:rPr lang="fr-FR" sz="2200" dirty="0">
                <a:solidFill>
                  <a:srgbClr val="3366FF"/>
                </a:solidFill>
                <a:effectLst/>
              </a:rPr>
              <a:t>selon toi?</a:t>
            </a:r>
            <a:br>
              <a:rPr lang="fr-FR" sz="2200" dirty="0">
                <a:solidFill>
                  <a:srgbClr val="3366FF"/>
                </a:solidFill>
                <a:effectLst/>
              </a:rPr>
            </a:br>
            <a:r>
              <a:rPr lang="fr-FR" sz="2200" dirty="0">
                <a:solidFill>
                  <a:srgbClr val="3366FF"/>
                </a:solidFill>
                <a:effectLst/>
              </a:rPr>
              <a:t>Ecris ta réponse.</a:t>
            </a:r>
          </a:p>
        </p:txBody>
      </p:sp>
      <p:sp>
        <p:nvSpPr>
          <p:cNvPr id="3" name="Espace réservé du contenu 2"/>
          <p:cNvSpPr>
            <a:spLocks noGrp="1"/>
          </p:cNvSpPr>
          <p:nvPr>
            <p:ph sz="quarter" idx="13"/>
          </p:nvPr>
        </p:nvSpPr>
        <p:spPr/>
        <p:txBody>
          <a:bodyPr/>
          <a:lstStyle/>
          <a:p>
            <a:r>
              <a:rPr lang="fr-FR" dirty="0"/>
              <a:t>Visionne cette expérience.</a:t>
            </a:r>
          </a:p>
          <a:p>
            <a:r>
              <a:rPr lang="fr-FR" dirty="0">
                <a:hlinkClick r:id="rId2"/>
              </a:rPr>
              <a:t>https://www.youtube.com/watch?v=0a9KN9ItlYA</a:t>
            </a:r>
            <a:endParaRPr lang="fr-FR" dirty="0"/>
          </a:p>
          <a:p>
            <a:r>
              <a:rPr lang="fr-FR" dirty="0"/>
              <a:t>Relève quels sont les 2 ingrédients les plus présents dans le Nutella?</a:t>
            </a:r>
          </a:p>
          <a:p>
            <a:r>
              <a:rPr lang="fr-FR" dirty="0">
                <a:solidFill>
                  <a:srgbClr val="3366FF"/>
                </a:solidFill>
              </a:rPr>
              <a:t>Ecris tes réponses:</a:t>
            </a:r>
          </a:p>
          <a:p>
            <a:endParaRPr lang="fr-FR" dirty="0"/>
          </a:p>
          <a:p>
            <a:r>
              <a:rPr lang="fr-FR" dirty="0"/>
              <a:t>-1</a:t>
            </a:r>
            <a:r>
              <a:rPr lang="fr-FR" baseline="30000" dirty="0"/>
              <a:t>er</a:t>
            </a:r>
            <a:r>
              <a:rPr lang="fr-FR" dirty="0"/>
              <a:t>:			-2</a:t>
            </a:r>
            <a:r>
              <a:rPr lang="fr-FR" baseline="30000" dirty="0"/>
              <a:t>nd</a:t>
            </a:r>
            <a:r>
              <a:rPr lang="fr-FR" dirty="0"/>
              <a:t>: </a:t>
            </a:r>
          </a:p>
        </p:txBody>
      </p:sp>
      <p:pic>
        <p:nvPicPr>
          <p:cNvPr id="4" name="Image 3"/>
          <p:cNvPicPr/>
          <p:nvPr/>
        </p:nvPicPr>
        <p:blipFill>
          <a:blip r:embed="rId3">
            <a:extLst>
              <a:ext uri="{28A0092B-C50C-407E-A947-70E740481C1C}">
                <a14:useLocalDpi xmlns:a14="http://schemas.microsoft.com/office/drawing/2010/main" val="0"/>
              </a:ext>
            </a:extLst>
          </a:blip>
          <a:srcRect/>
          <a:stretch>
            <a:fillRect/>
          </a:stretch>
        </p:blipFill>
        <p:spPr bwMode="auto">
          <a:xfrm>
            <a:off x="5139799" y="2280053"/>
            <a:ext cx="866847" cy="957527"/>
          </a:xfrm>
          <a:prstGeom prst="rect">
            <a:avLst/>
          </a:prstGeom>
          <a:noFill/>
          <a:ln>
            <a:noFill/>
          </a:ln>
        </p:spPr>
      </p:pic>
      <p:pic>
        <p:nvPicPr>
          <p:cNvPr id="5" name="Image 4"/>
          <p:cNvPicPr/>
          <p:nvPr/>
        </p:nvPicPr>
        <p:blipFill>
          <a:blip r:embed="rId3">
            <a:extLst>
              <a:ext uri="{28A0092B-C50C-407E-A947-70E740481C1C}">
                <a14:useLocalDpi xmlns:a14="http://schemas.microsoft.com/office/drawing/2010/main" val="0"/>
              </a:ext>
            </a:extLst>
          </a:blip>
          <a:srcRect/>
          <a:stretch>
            <a:fillRect/>
          </a:stretch>
        </p:blipFill>
        <p:spPr bwMode="auto">
          <a:xfrm>
            <a:off x="7872376" y="5128806"/>
            <a:ext cx="866847" cy="957527"/>
          </a:xfrm>
          <a:prstGeom prst="rect">
            <a:avLst/>
          </a:prstGeom>
          <a:noFill/>
          <a:ln>
            <a:noFill/>
          </a:ln>
        </p:spPr>
      </p:pic>
    </p:spTree>
    <p:extLst>
      <p:ext uri="{BB962C8B-B14F-4D97-AF65-F5344CB8AC3E}">
        <p14:creationId xmlns:p14="http://schemas.microsoft.com/office/powerpoint/2010/main" val="3232941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1833" y="3050313"/>
            <a:ext cx="7243967" cy="2464855"/>
          </a:xfrm>
        </p:spPr>
        <p:txBody>
          <a:bodyPr/>
          <a:lstStyle/>
          <a:p>
            <a:r>
              <a:rPr lang="fr-FR" dirty="0"/>
              <a:t>Bravo mon cher Watson, tu es arrivés au bout de cette enquête!</a:t>
            </a:r>
          </a:p>
        </p:txBody>
      </p:sp>
      <p:sp>
        <p:nvSpPr>
          <p:cNvPr id="3" name="Espace réservé du contenu 2"/>
          <p:cNvSpPr>
            <a:spLocks noGrp="1"/>
          </p:cNvSpPr>
          <p:nvPr>
            <p:ph sz="quarter" idx="13"/>
          </p:nvPr>
        </p:nvSpPr>
        <p:spPr/>
        <p:txBody>
          <a:bodyPr/>
          <a:lstStyle/>
          <a:p>
            <a:endParaRPr lang="fr-FR" dirty="0"/>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1975266" y="1296146"/>
            <a:ext cx="4655987" cy="1202403"/>
          </a:xfrm>
          <a:prstGeom prst="rect">
            <a:avLst/>
          </a:prstGeom>
          <a:noFill/>
          <a:ln>
            <a:noFill/>
          </a:ln>
        </p:spPr>
      </p:pic>
    </p:spTree>
    <p:extLst>
      <p:ext uri="{BB962C8B-B14F-4D97-AF65-F5344CB8AC3E}">
        <p14:creationId xmlns:p14="http://schemas.microsoft.com/office/powerpoint/2010/main" val="141267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6667" y="3188168"/>
            <a:ext cx="6512511" cy="2391928"/>
          </a:xfrm>
        </p:spPr>
        <p:txBody>
          <a:bodyPr/>
          <a:lstStyle/>
          <a:p>
            <a:r>
              <a:rPr lang="fr-FR" dirty="0"/>
              <a:t>Tels seront les objectifs de ce </a:t>
            </a:r>
            <a:br>
              <a:rPr lang="fr-FR" dirty="0"/>
            </a:br>
            <a:r>
              <a:rPr lang="fr-FR" dirty="0"/>
              <a:t>cours</a:t>
            </a:r>
          </a:p>
        </p:txBody>
      </p:sp>
      <p:sp>
        <p:nvSpPr>
          <p:cNvPr id="3" name="Espace réservé du contenu 2"/>
          <p:cNvSpPr>
            <a:spLocks noGrp="1"/>
          </p:cNvSpPr>
          <p:nvPr>
            <p:ph sz="quarter" idx="13"/>
          </p:nvPr>
        </p:nvSpPr>
        <p:spPr/>
        <p:txBody>
          <a:bodyPr/>
          <a:lstStyle/>
          <a:p>
            <a:r>
              <a:rPr lang="fr-FR" dirty="0"/>
              <a:t>Identifier les outils utilisés par les industriels pour nous convaincre d’acheter</a:t>
            </a:r>
          </a:p>
          <a:p>
            <a:r>
              <a:rPr lang="fr-FR" dirty="0"/>
              <a:t>Etre capable désormais de « lire entre les lignes » de n’importe quelle publicité</a:t>
            </a:r>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1337569" y="3188168"/>
            <a:ext cx="2098196" cy="2075364"/>
          </a:xfrm>
          <a:prstGeom prst="rect">
            <a:avLst/>
          </a:prstGeom>
          <a:noFill/>
          <a:ln>
            <a:noFill/>
          </a:ln>
        </p:spPr>
      </p:pic>
    </p:spTree>
    <p:extLst>
      <p:ext uri="{BB962C8B-B14F-4D97-AF65-F5344CB8AC3E}">
        <p14:creationId xmlns:p14="http://schemas.microsoft.com/office/powerpoint/2010/main" val="3007420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3289" y="3893279"/>
            <a:ext cx="6512511" cy="2238580"/>
          </a:xfrm>
        </p:spPr>
        <p:txBody>
          <a:bodyPr/>
          <a:lstStyle/>
          <a:p>
            <a:r>
              <a:rPr lang="fr-FR" dirty="0"/>
              <a:t>Corrigeons le travail précédent avant de démarrer</a:t>
            </a:r>
          </a:p>
        </p:txBody>
      </p:sp>
      <p:sp>
        <p:nvSpPr>
          <p:cNvPr id="3" name="Espace réservé du contenu 2"/>
          <p:cNvSpPr>
            <a:spLocks noGrp="1"/>
          </p:cNvSpPr>
          <p:nvPr>
            <p:ph sz="quarter" idx="13"/>
          </p:nvPr>
        </p:nvSpPr>
        <p:spPr>
          <a:xfrm>
            <a:off x="1143000" y="731520"/>
            <a:ext cx="6400800" cy="3016305"/>
          </a:xfrm>
        </p:spPr>
        <p:txBody>
          <a:bodyPr/>
          <a:lstStyle/>
          <a:p>
            <a:endParaRPr lang="fr-FR" dirty="0"/>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2616284" y="830508"/>
            <a:ext cx="3282920" cy="2711448"/>
          </a:xfrm>
          <a:prstGeom prst="rect">
            <a:avLst/>
          </a:prstGeom>
          <a:noFill/>
          <a:ln>
            <a:noFill/>
          </a:ln>
        </p:spPr>
      </p:pic>
    </p:spTree>
    <p:extLst>
      <p:ext uri="{BB962C8B-B14F-4D97-AF65-F5344CB8AC3E}">
        <p14:creationId xmlns:p14="http://schemas.microsoft.com/office/powerpoint/2010/main" val="3024293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9783" y="4372168"/>
            <a:ext cx="7296017" cy="1143000"/>
          </a:xfrm>
        </p:spPr>
        <p:txBody>
          <a:bodyPr/>
          <a:lstStyle/>
          <a:p>
            <a:r>
              <a:rPr lang="fr-FR" sz="2600" dirty="0">
                <a:solidFill>
                  <a:srgbClr val="3366FF"/>
                </a:solidFill>
              </a:rPr>
              <a:t>Penses-tu que la publicité nous ment?</a:t>
            </a:r>
          </a:p>
        </p:txBody>
      </p:sp>
      <p:sp>
        <p:nvSpPr>
          <p:cNvPr id="3" name="Espace réservé du contenu 2"/>
          <p:cNvSpPr>
            <a:spLocks noGrp="1"/>
          </p:cNvSpPr>
          <p:nvPr>
            <p:ph sz="quarter" idx="13"/>
          </p:nvPr>
        </p:nvSpPr>
        <p:spPr/>
        <p:txBody>
          <a:bodyPr>
            <a:normAutofit fontScale="92500"/>
          </a:bodyPr>
          <a:lstStyle/>
          <a:p>
            <a:r>
              <a:rPr lang="fr-FR" dirty="0"/>
              <a:t>Du point de vue de la loi, la publicité ne te ment pas: elle ne dit pas « le </a:t>
            </a:r>
            <a:r>
              <a:rPr lang="fr-FR" dirty="0" err="1"/>
              <a:t>kinder</a:t>
            </a:r>
            <a:r>
              <a:rPr lang="fr-FR" dirty="0"/>
              <a:t> délice » ne contient que/ surtout du chocolat et du lait. </a:t>
            </a:r>
          </a:p>
          <a:p>
            <a:r>
              <a:rPr lang="fr-FR" dirty="0"/>
              <a:t>Par contre, du point de vue de la morale, la publicité est trompeuse. En effet l’image publicitaire met en avant 2 aliments utilisés dans la recette. Or ils ne sont présents qu’en petite quantité,  voir quasi inexistant (pour le lait). Cette image peut être considérée comme une entourloupe!!</a:t>
            </a:r>
          </a:p>
        </p:txBody>
      </p:sp>
    </p:spTree>
    <p:extLst>
      <p:ext uri="{BB962C8B-B14F-4D97-AF65-F5344CB8AC3E}">
        <p14:creationId xmlns:p14="http://schemas.microsoft.com/office/powerpoint/2010/main" val="368623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600" dirty="0">
                <a:solidFill>
                  <a:srgbClr val="3366FF"/>
                </a:solidFill>
              </a:rPr>
              <a:t>Quels sont les moyens utilisés pour mettre en valeur le produit?</a:t>
            </a:r>
          </a:p>
        </p:txBody>
      </p:sp>
      <p:sp>
        <p:nvSpPr>
          <p:cNvPr id="3" name="Espace réservé du contenu 2"/>
          <p:cNvSpPr>
            <a:spLocks noGrp="1"/>
          </p:cNvSpPr>
          <p:nvPr>
            <p:ph sz="quarter" idx="13"/>
          </p:nvPr>
        </p:nvSpPr>
        <p:spPr/>
        <p:txBody>
          <a:bodyPr>
            <a:normAutofit fontScale="92500" lnSpcReduction="10000"/>
          </a:bodyPr>
          <a:lstStyle/>
          <a:p>
            <a:r>
              <a:rPr lang="fr-FR" dirty="0"/>
              <a:t>Dans chacun des film, un enfant est mis en scène.</a:t>
            </a:r>
          </a:p>
          <a:p>
            <a:pPr marL="365760" lvl="1" indent="0">
              <a:buNone/>
            </a:pPr>
            <a:r>
              <a:rPr lang="fr-FR" dirty="0"/>
              <a:t>	« L’enfant » est signe d’insouciance, de liberté. Nutella participe à redonner cette joie de notre jeunesse oubliée ou passée!</a:t>
            </a:r>
          </a:p>
          <a:p>
            <a:r>
              <a:rPr lang="fr-FR" dirty="0"/>
              <a:t>Nutella prend la parole.</a:t>
            </a:r>
          </a:p>
          <a:p>
            <a:pPr marL="45720" indent="0">
              <a:buNone/>
            </a:pPr>
            <a:r>
              <a:rPr lang="fr-FR" dirty="0"/>
              <a:t>	« Nutella » est comme un personnage (en français on parle de personnification lorsqu’un objet a le pouvoir de parler). Ainsi il est montré comme « un ami » qui aide aux devoirs, participe à tous les moments de joie ou d’expérience de la vie, est un cadeau.</a:t>
            </a:r>
          </a:p>
          <a:p>
            <a:pPr marL="45720" indent="0">
              <a:buNone/>
            </a:pPr>
            <a:endParaRPr lang="fr-FR" dirty="0"/>
          </a:p>
          <a:p>
            <a:endParaRPr lang="fr-FR" dirty="0"/>
          </a:p>
          <a:p>
            <a:endParaRPr lang="fr-FR" dirty="0"/>
          </a:p>
        </p:txBody>
      </p:sp>
      <p:sp>
        <p:nvSpPr>
          <p:cNvPr id="4" name="Flèche vers la droite 3"/>
          <p:cNvSpPr/>
          <p:nvPr/>
        </p:nvSpPr>
        <p:spPr>
          <a:xfrm>
            <a:off x="1426188" y="1218043"/>
            <a:ext cx="512843" cy="1873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Flèche vers la droite 4"/>
          <p:cNvSpPr/>
          <p:nvPr/>
        </p:nvSpPr>
        <p:spPr>
          <a:xfrm>
            <a:off x="1426188" y="2453148"/>
            <a:ext cx="512843" cy="1873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68969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200" dirty="0">
                <a:solidFill>
                  <a:srgbClr val="3366FF"/>
                </a:solidFill>
              </a:rPr>
              <a:t>Quels sont les moyens utilisés pour mettre en valeur le produit?</a:t>
            </a:r>
            <a:endParaRPr lang="fr-FR" sz="2200" dirty="0"/>
          </a:p>
        </p:txBody>
      </p:sp>
      <p:sp>
        <p:nvSpPr>
          <p:cNvPr id="3" name="Espace réservé du contenu 2"/>
          <p:cNvSpPr>
            <a:spLocks noGrp="1"/>
          </p:cNvSpPr>
          <p:nvPr>
            <p:ph sz="quarter" idx="13"/>
          </p:nvPr>
        </p:nvSpPr>
        <p:spPr/>
        <p:txBody>
          <a:bodyPr/>
          <a:lstStyle/>
          <a:p>
            <a:r>
              <a:rPr lang="fr-FR" dirty="0"/>
              <a:t>Nutella donne de l’énergie.</a:t>
            </a:r>
          </a:p>
          <a:p>
            <a:pPr marL="45720" indent="0">
              <a:buNone/>
            </a:pPr>
            <a:r>
              <a:rPr lang="fr-FR" dirty="0"/>
              <a:t>	Il permet aux enfants d’avoir suffisamment de calories pour bouger. Ainsi Nutella participe à la bonne santé des enfants!</a:t>
            </a:r>
          </a:p>
          <a:p>
            <a:r>
              <a:rPr lang="fr-FR" dirty="0"/>
              <a:t>Nutella, malgré le temps qui passe, a toujours la même apparence. La musique a longtemps été la même. </a:t>
            </a:r>
          </a:p>
          <a:p>
            <a:pPr marL="640080" lvl="2" indent="0">
              <a:buNone/>
            </a:pPr>
            <a:r>
              <a:rPr lang="fr-FR" dirty="0"/>
              <a:t>	</a:t>
            </a:r>
            <a:r>
              <a:rPr lang="fr-FR" sz="2200" dirty="0"/>
              <a:t>La marque est de cette manière facilement reconnaissable.</a:t>
            </a:r>
          </a:p>
        </p:txBody>
      </p:sp>
      <p:sp>
        <p:nvSpPr>
          <p:cNvPr id="5" name="Flèche vers la droite 4"/>
          <p:cNvSpPr/>
          <p:nvPr/>
        </p:nvSpPr>
        <p:spPr>
          <a:xfrm>
            <a:off x="1238806" y="1301328"/>
            <a:ext cx="554483" cy="21862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Flèche vers la droite 5"/>
          <p:cNvSpPr/>
          <p:nvPr/>
        </p:nvSpPr>
        <p:spPr>
          <a:xfrm>
            <a:off x="1238806" y="3544573"/>
            <a:ext cx="554483" cy="21862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94830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200" dirty="0">
                <a:solidFill>
                  <a:srgbClr val="3366FF"/>
                </a:solidFill>
              </a:rPr>
              <a:t>Quels sont les moyens utilisés pour mettre en valeur le produit?</a:t>
            </a:r>
          </a:p>
        </p:txBody>
      </p:sp>
      <p:sp>
        <p:nvSpPr>
          <p:cNvPr id="3" name="Espace réservé du contenu 2"/>
          <p:cNvSpPr>
            <a:spLocks noGrp="1"/>
          </p:cNvSpPr>
          <p:nvPr>
            <p:ph sz="quarter" idx="13"/>
          </p:nvPr>
        </p:nvSpPr>
        <p:spPr/>
        <p:txBody>
          <a:bodyPr/>
          <a:lstStyle/>
          <a:p>
            <a:r>
              <a:rPr lang="fr-FR" dirty="0"/>
              <a:t>En conclusion, tu peux ainsi te rendre compte qu’à aucun moment la marque ne met en avant sa composition. Les publicités de Nutella sont comme des moments de vie de Mr et Mme Tout le Monde où l’aliment est un compagnon de route.</a:t>
            </a:r>
          </a:p>
        </p:txBody>
      </p:sp>
    </p:spTree>
    <p:extLst>
      <p:ext uri="{BB962C8B-B14F-4D97-AF65-F5344CB8AC3E}">
        <p14:creationId xmlns:p14="http://schemas.microsoft.com/office/powerpoint/2010/main" val="2087176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Désormais continuons notre enquête</a:t>
            </a:r>
          </a:p>
        </p:txBody>
      </p:sp>
      <p:sp>
        <p:nvSpPr>
          <p:cNvPr id="3" name="Espace réservé du contenu 2"/>
          <p:cNvSpPr>
            <a:spLocks noGrp="1"/>
          </p:cNvSpPr>
          <p:nvPr>
            <p:ph sz="quarter" idx="13"/>
          </p:nvPr>
        </p:nvSpPr>
        <p:spPr/>
        <p:txBody>
          <a:bodyPr/>
          <a:lstStyle/>
          <a:p>
            <a:endParaRPr lang="fr-FR"/>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463198" y="876511"/>
            <a:ext cx="5756910" cy="2827655"/>
          </a:xfrm>
          <a:prstGeom prst="rect">
            <a:avLst/>
          </a:prstGeom>
          <a:noFill/>
          <a:ln>
            <a:noFill/>
          </a:ln>
        </p:spPr>
      </p:pic>
    </p:spTree>
    <p:extLst>
      <p:ext uri="{BB962C8B-B14F-4D97-AF65-F5344CB8AC3E}">
        <p14:creationId xmlns:p14="http://schemas.microsoft.com/office/powerpoint/2010/main" val="1328690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r>
              <a:rPr lang="fr-FR" dirty="0"/>
              <a:t>Selon toi, comme au départ de notre enquête, quels sont les 2 ingrédients les plus présents dans la pâte à tartiner Nutella?</a:t>
            </a:r>
          </a:p>
          <a:p>
            <a:pPr marL="45720" indent="0">
              <a:buNone/>
            </a:pPr>
            <a:endParaRPr lang="fr-FR" dirty="0"/>
          </a:p>
          <a:p>
            <a:pPr marL="45720" indent="0">
              <a:buNone/>
            </a:pPr>
            <a:r>
              <a:rPr lang="fr-FR" dirty="0">
                <a:solidFill>
                  <a:srgbClr val="3366FF"/>
                </a:solidFill>
              </a:rPr>
              <a:t>Ecris tes réponses:</a:t>
            </a:r>
          </a:p>
          <a:p>
            <a:pPr marL="45720" indent="0">
              <a:buNone/>
            </a:pPr>
            <a:endParaRPr lang="fr-FR" dirty="0">
              <a:solidFill>
                <a:srgbClr val="3366FF"/>
              </a:solidFill>
            </a:endParaRPr>
          </a:p>
          <a:p>
            <a:pPr marL="45720" indent="0">
              <a:buNone/>
            </a:pPr>
            <a:r>
              <a:rPr lang="fr-FR" dirty="0">
                <a:solidFill>
                  <a:srgbClr val="3366FF"/>
                </a:solidFill>
              </a:rPr>
              <a:t>-1</a:t>
            </a:r>
            <a:r>
              <a:rPr lang="fr-FR" baseline="30000" dirty="0">
                <a:solidFill>
                  <a:srgbClr val="3366FF"/>
                </a:solidFill>
              </a:rPr>
              <a:t>er</a:t>
            </a:r>
            <a:r>
              <a:rPr lang="fr-FR" dirty="0">
                <a:solidFill>
                  <a:srgbClr val="3366FF"/>
                </a:solidFill>
              </a:rPr>
              <a:t>:			-2</a:t>
            </a:r>
            <a:r>
              <a:rPr lang="fr-FR" baseline="30000" dirty="0">
                <a:solidFill>
                  <a:srgbClr val="3366FF"/>
                </a:solidFill>
              </a:rPr>
              <a:t>nd</a:t>
            </a:r>
            <a:r>
              <a:rPr lang="fr-FR" dirty="0">
                <a:solidFill>
                  <a:srgbClr val="3366FF"/>
                </a:solidFill>
              </a:rPr>
              <a:t>:</a:t>
            </a:r>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4324007" y="2144715"/>
            <a:ext cx="866847" cy="957527"/>
          </a:xfrm>
          <a:prstGeom prst="rect">
            <a:avLst/>
          </a:prstGeom>
          <a:noFill/>
          <a:ln>
            <a:noFill/>
          </a:ln>
        </p:spPr>
      </p:pic>
    </p:spTree>
    <p:extLst>
      <p:ext uri="{BB962C8B-B14F-4D97-AF65-F5344CB8AC3E}">
        <p14:creationId xmlns:p14="http://schemas.microsoft.com/office/powerpoint/2010/main" val="2186645106"/>
      </p:ext>
    </p:extLst>
  </p:cSld>
  <p:clrMapOvr>
    <a:masterClrMapping/>
  </p:clrMapOvr>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Sillage.thmx</Template>
  <TotalTime>81</TotalTime>
  <Words>500</Words>
  <Application>Microsoft Macintosh PowerPoint</Application>
  <PresentationFormat>Affichage à l'écran (4:3)</PresentationFormat>
  <Paragraphs>35</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Georgia</vt:lpstr>
      <vt:lpstr>Trebuchet MS</vt:lpstr>
      <vt:lpstr>Sillage</vt:lpstr>
      <vt:lpstr>Le marketing alimentaire II</vt:lpstr>
      <vt:lpstr>Tels seront les objectifs de ce  cours</vt:lpstr>
      <vt:lpstr>Corrigeons le travail précédent avant de démarrer</vt:lpstr>
      <vt:lpstr>Penses-tu que la publicité nous ment?</vt:lpstr>
      <vt:lpstr>Quels sont les moyens utilisés pour mettre en valeur le produit?</vt:lpstr>
      <vt:lpstr>Quels sont les moyens utilisés pour mettre en valeur le produit?</vt:lpstr>
      <vt:lpstr>Quels sont les moyens utilisés pour mettre en valeur le produit?</vt:lpstr>
      <vt:lpstr>Désormais continuons notre enquête</vt:lpstr>
      <vt:lpstr>Présentation PowerPoint</vt:lpstr>
      <vt:lpstr>S’il y avait un élément à retenir de ce travail, ce serait lequel selon toi? Ecris ta réponse.</vt:lpstr>
      <vt:lpstr>Bravo mon cher Watson, tu es arrivés au bout de cette enquête!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marketing alimentaire II</dc:title>
  <dc:creator>Giovanni Platania</dc:creator>
  <cp:lastModifiedBy>CARRERA Laetitia</cp:lastModifiedBy>
  <cp:revision>10</cp:revision>
  <dcterms:created xsi:type="dcterms:W3CDTF">2020-04-03T13:11:10Z</dcterms:created>
  <dcterms:modified xsi:type="dcterms:W3CDTF">2021-02-03T09:11:06Z</dcterms:modified>
</cp:coreProperties>
</file>